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65" r:id="rId6"/>
    <p:sldId id="266" r:id="rId7"/>
    <p:sldId id="269" r:id="rId8"/>
    <p:sldId id="267" r:id="rId9"/>
    <p:sldId id="268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DE15A83-4818-4A47-A348-F4A9AFA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BB980-E8FC-4067-86A7-1D4907E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01FB7-F1A8-433A-BC55-59C7C40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FB03DB-2728-4350-BACD-52B9237E3137}"/>
              </a:ext>
            </a:extLst>
          </p:cNvPr>
          <p:cNvSpPr/>
          <p:nvPr userDrawn="1"/>
        </p:nvSpPr>
        <p:spPr>
          <a:xfrm>
            <a:off x="5891514" y="0"/>
            <a:ext cx="630048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FFA21717-33CB-400E-99B3-8F2D814A7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91213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F9860-E7AA-4B15-9EB5-DAA92592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5"/>
            <a:ext cx="5953246" cy="2387600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C7889-FEAE-4D81-9328-48F835D9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9532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4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DFF78-39D7-4937-98E8-F57FB15C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237F67-7887-4F79-9086-2D4E7C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E47127-0BAA-48A8-B6F8-8F7AF2B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E152EC-92EC-47F8-8905-AEB3824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0B3EC-B4DF-48E5-8D49-912B3B56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77FBE-9365-476D-A0C7-B0BFE240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8A4208-4596-4570-8A48-D601F1E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68763-5A91-4409-893B-F87ABA4D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AE3A2D-50DE-4F80-84DB-FD3E13A5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22462E-A153-40EE-9FBF-CE14C9F9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F8B33-EE05-426A-BB94-37FC475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B95E92-26F9-42A7-9612-E965D17A1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4C2F5B-A1B9-4449-A41D-B55E31C6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9C5F5A-F6A2-4FBA-845D-97A93F2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4B308A-38D5-4D17-AF8B-1EE10530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76F7CB-AC52-43B4-AD6D-AD433BB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E0C11-F975-45E8-BA3E-55FFB4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29AAF6-AF28-4EC4-920C-E10415C7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C4C7B9-CAC3-42EE-A8E2-0F73AF3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BA44D-A820-4823-89E3-9F964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0E0266-68E3-4D86-9523-1E4C2F3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8C4361-FBF7-455B-A690-B29413D3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6B34A3-84EB-40F7-AF48-61C84CD7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86928E-2BDC-46DC-A8FE-6610F81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EE9B7-51BC-4834-A25D-F8B9C6BE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9BC63-6A65-46A2-85DF-3D18833C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3E4AB-007C-48CF-8A3A-B642458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C0369-AC97-4306-8FA4-D63F6C15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393BF6-30A5-4619-86E0-C6FCAD4F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9F7F8-0AD7-426E-B538-B6DB07F9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50621-D5FD-43FC-ADA7-81BAB7D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:a16="http://schemas.microsoft.com/office/drawing/2014/main" id="{2A4BBBCF-31DF-4475-9E88-8F57A3B2C09E}"/>
              </a:ext>
            </a:extLst>
          </p:cNvPr>
          <p:cNvSpPr/>
          <p:nvPr userDrawn="1"/>
        </p:nvSpPr>
        <p:spPr>
          <a:xfrm>
            <a:off x="0" y="5428527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>
            <a:extLst>
              <a:ext uri="{FF2B5EF4-FFF2-40B4-BE49-F238E27FC236}">
                <a16:creationId xmlns:a16="http://schemas.microsoft.com/office/drawing/2014/main" id="{344C342A-AFC3-4328-946C-6882274610AA}"/>
              </a:ext>
            </a:extLst>
          </p:cNvPr>
          <p:cNvSpPr/>
          <p:nvPr userDrawn="1"/>
        </p:nvSpPr>
        <p:spPr>
          <a:xfrm rot="10800000">
            <a:off x="11173428" y="0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id="{61889BE7-1BC9-4DB5-9627-64C2ABFE345C}"/>
              </a:ext>
            </a:extLst>
          </p:cNvPr>
          <p:cNvSpPr/>
          <p:nvPr userDrawn="1"/>
        </p:nvSpPr>
        <p:spPr>
          <a:xfrm rot="16200000">
            <a:off x="10987271" y="5613903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:a16="http://schemas.microsoft.com/office/drawing/2014/main" id="{D7E3AD0D-FD9E-447A-BC7C-9DFB2452477E}"/>
              </a:ext>
            </a:extLst>
          </p:cNvPr>
          <p:cNvSpPr/>
          <p:nvPr userDrawn="1"/>
        </p:nvSpPr>
        <p:spPr>
          <a:xfrm rot="5400000">
            <a:off x="-186160" y="186160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86CDA-E4D9-4680-9160-749F6D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441D36-FD8D-467A-9F0C-C15D0310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013D4-5D6D-4F16-B92B-DCDC022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A6D1C-C5C1-4F42-A25A-D272BE5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91FEAB-E3DA-4A2A-B748-4B754A1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B63CB-98F7-4FD2-AE6A-A9D1D0B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7B4AB-69EB-4069-9839-993D2E79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A4005B-2E7F-4189-B96D-CAEFC1F3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EA7BC-84F9-4F7B-8CAB-E2239A3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4A9B47-FDE3-4CE0-81AF-A83E664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2AFF76-4729-4763-A734-414D60F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A0613-0D99-4D1A-B35E-69F2AE2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161D37-3665-4485-9C81-A0284C59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66577C-7E72-4461-97F1-2EFF35D0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327E4B-ABF3-4BBF-87D0-979FF17CE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838068-9821-41C4-A10F-9F910F92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AFDDEA-5124-47FD-B4EF-22941F87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D7621D-5914-4DCC-8B50-376C51D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F9F542-2397-4C5D-B9B4-43036BE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41AA3-DEB8-4E03-B716-EE5AD8A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B8DF54-7B63-463D-A705-C0CD820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E19A30-CCCE-4D0F-A5EA-2694C83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863358-8F31-42DB-A75E-2CC034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5D96FC90-666A-41D8-AC3D-8F635019B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477A18B6-7186-4923-A2C6-B06CC71BF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75DAD50F-D376-4968-9022-8740455F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id="{C77762DE-954C-4411-AB2A-49A43212F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7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75DF8B3-B61E-42DF-9749-0A9A8505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20D08EE-D804-40FB-AE7E-CEE254F6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430929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02F63D49-B812-486B-B5E6-9C030000D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28D52F32-A499-4CCC-A1BE-7EF779BE7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00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E5460A7A-40FB-40F9-9F01-826315E49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9" y="474562"/>
            <a:ext cx="3079750" cy="295443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4E0003B5-56A3-4F15-9E0F-FFAD95C29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474562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F6F17BB5-1285-4C8E-A946-54AAA5C07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213F24E3-9D87-431E-A109-DE113A138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95443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64BCA4AD-2453-4D3A-A6F4-32B0C81B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1" y="1770926"/>
            <a:ext cx="4429768" cy="461251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9592A19-466D-444B-BE3E-E2D807AE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25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D8F8F2-4624-4188-A5F6-724E877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593B03F-2009-4E1E-B76F-4E7AC5351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5257800" cy="44688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F427EE61-8BDE-44DD-A358-2FAD275F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77" y="1023846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E85987E3-7190-47E0-9255-D36D3D11B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D3CB2DBF-86BD-4842-BD8D-ED7494721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7" y="572847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3743E8B6-7CBB-471E-A471-58E2B78D3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43700CC0-27A7-41CD-9023-C5A13EDC2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577" y="418406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C7E1DB0A-9FF1-40B4-BDB5-AC63D121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7" y="363138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9D51BF41-F634-4D57-A637-FF8A0EC4B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577" y="2558629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1A49660-1072-4AE0-8537-A7BC419F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70B24C5F-4D3D-4415-A815-49971BABC5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5099799"/>
              </p:ext>
            </p:extLst>
          </p:nvPr>
        </p:nvGraphicFramePr>
        <p:xfrm>
          <a:off x="4745620" y="471163"/>
          <a:ext cx="1435261" cy="6080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261">
                  <a:extLst>
                    <a:ext uri="{9D8B030D-6E8A-4147-A177-3AD203B41FA5}">
                      <a16:colId xmlns:a16="http://schemas.microsoft.com/office/drawing/2014/main" val="3484662148"/>
                    </a:ext>
                  </a:extLst>
                </a:gridCol>
              </a:tblGrid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90842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83475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0208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219575"/>
                  </a:ext>
                </a:extLst>
              </a:tr>
            </a:tbl>
          </a:graphicData>
        </a:graphic>
      </p:graphicFrame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502F727-D6EE-497C-A5B0-DE090ED47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4326" y="696054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1" name="Рисунок 19">
            <a:extLst>
              <a:ext uri="{FF2B5EF4-FFF2-40B4-BE49-F238E27FC236}">
                <a16:creationId xmlns:a16="http://schemas.microsoft.com/office/drawing/2014/main" id="{0A240E27-AEFA-43F0-89FF-2A74A5D77D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2389" y="2199183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2" name="Рисунок 19">
            <a:extLst>
              <a:ext uri="{FF2B5EF4-FFF2-40B4-BE49-F238E27FC236}">
                <a16:creationId xmlns:a16="http://schemas.microsoft.com/office/drawing/2014/main" id="{27F5EEBF-34A9-48CF-83E0-D6D660A517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389" y="3739045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3" name="Рисунок 19">
            <a:extLst>
              <a:ext uri="{FF2B5EF4-FFF2-40B4-BE49-F238E27FC236}">
                <a16:creationId xmlns:a16="http://schemas.microsoft.com/office/drawing/2014/main" id="{190A3F46-C204-4178-985D-47AB747A32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4326" y="5261562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177DD-DF81-4F80-A921-6C4F2C0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4B142D-96E1-400F-9902-09D8626B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3BA0E2-FBA8-48E6-91B5-D882FB55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04A-233C-4E8F-A10D-8C0D98297D7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81118-B587-4460-83FC-ED85EF5E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81D7A8-14B2-492F-9F61-6C741CF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DB681911-E539-4075-B5C8-107AF8BC28C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ographe.ru/znamenitosti/aleksandr-grin/" TargetMode="External"/><Relationship Id="rId2" Type="http://schemas.openxmlformats.org/officeDocument/2006/relationships/hyperlink" Target="https://24smi.org/celebrity/110279-aleksei-varlamov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tinstitut.ru/content/varlamov-aleksey-nikolaevich" TargetMode="External"/><Relationship Id="rId4" Type="http://schemas.openxmlformats.org/officeDocument/2006/relationships/hyperlink" Target="https://24smi.org/celebrity/17181-aleksandr-grin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grinlandia.narod.ru/articles/articles.htm#r15" TargetMode="External"/><Relationship Id="rId3" Type="http://schemas.openxmlformats.org/officeDocument/2006/relationships/hyperlink" Target="https://www.culture.ru/persons/8222/aleksandr-grin" TargetMode="External"/><Relationship Id="rId7" Type="http://schemas.openxmlformats.org/officeDocument/2006/relationships/hyperlink" Target="http://grinworld.org/salvatory/salvatory_01_00.htm" TargetMode="External"/><Relationship Id="rId2" Type="http://schemas.openxmlformats.org/officeDocument/2006/relationships/hyperlink" Target="https://litfest.ru/biografii/aleksandr-gri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bliotekagrina.ru/the-award-is-named-after-and-green/" TargetMode="External"/><Relationship Id="rId5" Type="http://schemas.openxmlformats.org/officeDocument/2006/relationships/hyperlink" Target="https://prodetlit.ru/index.php/&#1055;&#1088;&#1077;&#1084;&#1080;&#1103;_&#1080;&#1084;&#1077;&#1085;&#1080;_&#1040;&#1083;&#1077;&#1082;&#1089;&#1072;&#1085;&#1076;&#1088;&#1072;_&#1043;&#1088;&#1080;&#1085;&#1072;" TargetMode="External"/><Relationship Id="rId4" Type="http://schemas.openxmlformats.org/officeDocument/2006/relationships/hyperlink" Target="https://fb.ru/article/209167/pisatel-aleksey-varlamov-biografiya-i-tvorchestv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C8B248D-5DB5-42B4-82E7-5353AFE7CA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" b="374"/>
          <a:stretch>
            <a:fillRect/>
          </a:stretch>
        </p:blipFill>
        <p:spPr>
          <a:xfrm>
            <a:off x="0" y="0"/>
            <a:ext cx="5930537" cy="690377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42F0B-5640-44F2-AAAA-19FBC87FA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0537" y="4023360"/>
            <a:ext cx="6261463" cy="1178651"/>
          </a:xfrm>
        </p:spPr>
        <p:txBody>
          <a:bodyPr>
            <a:noAutofit/>
          </a:bodyPr>
          <a:lstStyle/>
          <a:p>
            <a:r>
              <a:rPr lang="ru-RU" sz="5400" dirty="0" smtClean="0"/>
              <a:t>Известный романтик современников </a:t>
            </a:r>
            <a:br>
              <a:rPr lang="ru-RU" sz="5400" dirty="0" smtClean="0"/>
            </a:br>
            <a:r>
              <a:rPr lang="ru-RU" sz="5400" dirty="0" smtClean="0"/>
              <a:t>(по повести «А. Грин» А.Н. Варламова)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1255BE-FC6E-4FA6-8B7E-130C4FA3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754" y="5470026"/>
            <a:ext cx="5953246" cy="165576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sz="2000" dirty="0" smtClean="0"/>
              <a:t>Выполнила ученица 9 В класса </a:t>
            </a:r>
            <a:r>
              <a:rPr lang="ru-RU" sz="2000" dirty="0" err="1" smtClean="0"/>
              <a:t>Редникова</a:t>
            </a:r>
            <a:r>
              <a:rPr lang="ru-RU" sz="2000" dirty="0" smtClean="0"/>
              <a:t> Полина</a:t>
            </a:r>
          </a:p>
          <a:p>
            <a:r>
              <a:rPr lang="ru-RU" sz="2000" dirty="0" smtClean="0"/>
              <a:t>Руководитель: </a:t>
            </a:r>
            <a:r>
              <a:rPr lang="ru-RU" sz="2000" dirty="0" err="1" smtClean="0"/>
              <a:t>Касимова</a:t>
            </a:r>
            <a:r>
              <a:rPr lang="ru-RU" sz="2000" dirty="0" smtClean="0"/>
              <a:t> Жанна Георгиевна 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50808" y="169817"/>
            <a:ext cx="5381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Муниципальное общеобразовательное автономное учреждение </a:t>
            </a:r>
          </a:p>
          <a:p>
            <a:pPr algn="ctr"/>
            <a:r>
              <a:rPr lang="ru-RU" sz="2000" dirty="0" smtClean="0"/>
              <a:t>«Гимназия имени Александра Грина» г. Кирова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44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Библиографический список: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3488"/>
            <a:ext cx="10515600" cy="518418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Варламов А.Н. Александр Грин. – Азбука Веры, 2021. – 332 с. (дата обращения: 10.01.22)</a:t>
            </a:r>
          </a:p>
          <a:p>
            <a:pPr lvl="0"/>
            <a:r>
              <a:rPr lang="ru-RU" dirty="0"/>
              <a:t>Алексей Варламов – фото, биография, личная жизнь, новости, книги [Электронный ресурс]. – URL: </a:t>
            </a:r>
            <a:r>
              <a:rPr lang="ru-RU" u="sng" dirty="0">
                <a:hlinkClick r:id="rId2"/>
              </a:rPr>
              <a:t>https://24smi.org/celebrity/110279-aleksei-varlamov.html</a:t>
            </a:r>
            <a:r>
              <a:rPr lang="ru-RU" dirty="0"/>
              <a:t> (дата обращения: 28.02.22)</a:t>
            </a:r>
          </a:p>
          <a:p>
            <a:pPr lvl="0"/>
            <a:r>
              <a:rPr lang="ru-RU" dirty="0"/>
              <a:t>Александр Грин – биография, жизнь и творчество писателя [Электронный ресурс]. – URL: </a:t>
            </a:r>
            <a:r>
              <a:rPr lang="ru-RU" u="sng" dirty="0">
                <a:hlinkClick r:id="rId3"/>
              </a:rPr>
              <a:t>https://biographe.ru/znamenitosti/aleksandr-grin/</a:t>
            </a:r>
            <a:r>
              <a:rPr lang="ru-RU" dirty="0"/>
              <a:t> (дата обращения: 03.03.22)</a:t>
            </a:r>
          </a:p>
          <a:p>
            <a:pPr lvl="0"/>
            <a:r>
              <a:rPr lang="ru-RU" dirty="0"/>
              <a:t>Александр Грин – биография, фото, личная жизнь, книги, смерть [Электронный ресурс]. – URL: </a:t>
            </a:r>
            <a:r>
              <a:rPr lang="ru-RU" u="sng" dirty="0">
                <a:hlinkClick r:id="rId4"/>
              </a:rPr>
              <a:t>https://24smi.org/celebrity/17181-aleksandr-grin.html</a:t>
            </a:r>
            <a:r>
              <a:rPr lang="ru-RU" dirty="0"/>
              <a:t> (дата обращения: 03.03.22)</a:t>
            </a:r>
          </a:p>
          <a:p>
            <a:pPr lvl="0"/>
            <a:r>
              <a:rPr lang="ru-RU" dirty="0"/>
              <a:t>Варламов Алексей Николаевич | Литературный институт имени А.М. Горького [Электронный ресурс]. – URL: </a:t>
            </a:r>
            <a:r>
              <a:rPr lang="ru-RU" u="sng" dirty="0">
                <a:hlinkClick r:id="rId5"/>
              </a:rPr>
              <a:t>https://litinstitut.ru/content/varlamov-aleksey-nikolaevich</a:t>
            </a:r>
            <a:r>
              <a:rPr lang="ru-RU" dirty="0"/>
              <a:t> (дата обращения: 28.02.22)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0262"/>
            <a:ext cx="10515600" cy="608729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100" dirty="0"/>
              <a:t>Грин Александр – биография и 30 важных факта [Электронный ресурс]. – URL: </a:t>
            </a:r>
            <a:r>
              <a:rPr lang="ru-RU" sz="3100" u="sng" dirty="0">
                <a:hlinkClick r:id="rId2"/>
              </a:rPr>
              <a:t>https://litfest.ru/biografii/aleksandr-grin.html</a:t>
            </a:r>
            <a:r>
              <a:rPr lang="ru-RU" sz="3100" dirty="0"/>
              <a:t> (дата обращения: 03.03.22)</a:t>
            </a:r>
          </a:p>
          <a:p>
            <a:pPr lvl="0"/>
            <a:r>
              <a:rPr lang="ru-RU" sz="3100" dirty="0"/>
              <a:t>Грин Александр – биография писателя, личная жизнь, фото, портреты, книги [Электронный ресурс]. – URL: </a:t>
            </a:r>
            <a:r>
              <a:rPr lang="ru-RU" sz="3100" u="sng" dirty="0">
                <a:hlinkClick r:id="rId3"/>
              </a:rPr>
              <a:t>https://www.culture.ru/persons/8222/aleksandr-grin</a:t>
            </a:r>
            <a:r>
              <a:rPr lang="ru-RU" sz="3100" dirty="0"/>
              <a:t> (дата обращения: 03.03.22)</a:t>
            </a:r>
          </a:p>
          <a:p>
            <a:pPr lvl="0"/>
            <a:r>
              <a:rPr lang="ru-RU" sz="3100" dirty="0"/>
              <a:t>Писатель Алексей Варламов: биография и творчество [Электронный ресурс]. – URL: </a:t>
            </a:r>
            <a:r>
              <a:rPr lang="ru-RU" sz="3100" u="sng" dirty="0">
                <a:hlinkClick r:id="rId4"/>
              </a:rPr>
              <a:t>https://fb.ru/article/209167/pisatel-aleksey-varlamov-biografiya-i-tvorchestvo</a:t>
            </a:r>
            <a:r>
              <a:rPr lang="ru-RU" sz="3100" dirty="0"/>
              <a:t> (дата обращения: 28.02.22)</a:t>
            </a:r>
          </a:p>
          <a:p>
            <a:pPr lvl="0"/>
            <a:r>
              <a:rPr lang="ru-RU" sz="3100" dirty="0"/>
              <a:t>Премия имени Александра Грина [Электронный ресурс]. – URL: </a:t>
            </a:r>
            <a:r>
              <a:rPr lang="ru-RU" sz="3100" u="sng" dirty="0">
                <a:hlinkClick r:id="rId5"/>
              </a:rPr>
              <a:t>https://prodetlit.ru/index.php/Премия_имени_Александра_Грина</a:t>
            </a:r>
            <a:r>
              <a:rPr lang="ru-RU" sz="3100" dirty="0"/>
              <a:t> (дата обращения: 27.2.22)</a:t>
            </a:r>
          </a:p>
          <a:p>
            <a:pPr lvl="0"/>
            <a:r>
              <a:rPr lang="ru-RU" sz="3100" dirty="0"/>
              <a:t>Премия имени А.С. Грина [Электронный ресурс]. – URL: </a:t>
            </a:r>
            <a:r>
              <a:rPr lang="ru-RU" sz="3100" u="sng" dirty="0">
                <a:hlinkClick r:id="rId6"/>
              </a:rPr>
              <a:t>https://bibliotekagrina.ru/the-award-is-named-after-and-green/</a:t>
            </a:r>
            <a:r>
              <a:rPr lang="ru-RU" sz="3100" dirty="0"/>
              <a:t> (дата обращения: 27.02.22)</a:t>
            </a:r>
          </a:p>
          <a:p>
            <a:pPr lvl="0"/>
            <a:r>
              <a:rPr lang="ru-RU" sz="3100" dirty="0"/>
              <a:t>Репрезентация творчества Александра Грина в СССР [Электронный ресурс]. – URL: </a:t>
            </a:r>
            <a:r>
              <a:rPr lang="ru-RU" sz="3100" u="sng" dirty="0">
                <a:hlinkClick r:id="rId7"/>
              </a:rPr>
              <a:t>http://grinworld.org/salvatory/salvatory_01_00.htm</a:t>
            </a:r>
            <a:r>
              <a:rPr lang="ru-RU" sz="3100" dirty="0"/>
              <a:t> (дата обращения: 03.03.22)</a:t>
            </a:r>
          </a:p>
          <a:p>
            <a:pPr lvl="0"/>
            <a:r>
              <a:rPr lang="ru-RU" sz="3100" dirty="0"/>
              <a:t>Статьи об Александре Грине [Электронный ресурс]. – URL: </a:t>
            </a:r>
            <a:r>
              <a:rPr lang="ru-RU" sz="3100" u="sng" dirty="0">
                <a:hlinkClick r:id="rId8"/>
              </a:rPr>
              <a:t>http://grinlandia.narod.ru/articles/articles.htm#r15</a:t>
            </a:r>
            <a:r>
              <a:rPr lang="ru-RU" sz="3100" dirty="0"/>
              <a:t> (дата обращения: 03.03.22)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8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C8B248D-5DB5-42B4-82E7-5353AFE7CA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" b="374"/>
          <a:stretch>
            <a:fillRect/>
          </a:stretch>
        </p:blipFill>
        <p:spPr>
          <a:xfrm>
            <a:off x="0" y="0"/>
            <a:ext cx="5930537" cy="690377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42F0B-5640-44F2-AAAA-19FBC87FA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0537" y="4023360"/>
            <a:ext cx="6261463" cy="1178651"/>
          </a:xfrm>
        </p:spPr>
        <p:txBody>
          <a:bodyPr>
            <a:noAutofit/>
          </a:bodyPr>
          <a:lstStyle/>
          <a:p>
            <a:r>
              <a:rPr lang="ru-RU" sz="5400" dirty="0" smtClean="0"/>
              <a:t>Известный романтик современников </a:t>
            </a:r>
            <a:br>
              <a:rPr lang="ru-RU" sz="5400" dirty="0" smtClean="0"/>
            </a:br>
            <a:r>
              <a:rPr lang="ru-RU" sz="5400" dirty="0" smtClean="0"/>
              <a:t>(по повести «А. Грин» А.Н. Варламова)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1255BE-FC6E-4FA6-8B7E-130C4FA3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754" y="5470026"/>
            <a:ext cx="5953246" cy="165576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sz="2000" dirty="0" smtClean="0"/>
              <a:t>Выполнила ученица 9 В класса </a:t>
            </a:r>
            <a:r>
              <a:rPr lang="ru-RU" sz="2000" dirty="0" err="1" smtClean="0"/>
              <a:t>Редникова</a:t>
            </a:r>
            <a:r>
              <a:rPr lang="ru-RU" sz="2000" dirty="0" smtClean="0"/>
              <a:t> Полина</a:t>
            </a:r>
          </a:p>
          <a:p>
            <a:r>
              <a:rPr lang="ru-RU" sz="2000" dirty="0" smtClean="0"/>
              <a:t>Руководитель: </a:t>
            </a:r>
            <a:r>
              <a:rPr lang="ru-RU" sz="2000" dirty="0" err="1" smtClean="0"/>
              <a:t>Касимова</a:t>
            </a:r>
            <a:r>
              <a:rPr lang="ru-RU" sz="2000" dirty="0" smtClean="0"/>
              <a:t> Жанна Георгиевна 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50808" y="169817"/>
            <a:ext cx="5381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Муниципальное общеобразовательное автономное учреждение </a:t>
            </a:r>
          </a:p>
          <a:p>
            <a:pPr algn="ctr"/>
            <a:r>
              <a:rPr lang="ru-RU" sz="2000" dirty="0" smtClean="0"/>
              <a:t>«Гимназия имени Александра Грина» г. Кирова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5878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1058090"/>
            <a:ext cx="11220994" cy="6204969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4000" b="1" dirty="0" smtClean="0"/>
              <a:t>Цель: </a:t>
            </a:r>
            <a:r>
              <a:rPr lang="ru-RU" sz="4000" dirty="0" smtClean="0"/>
              <a:t>Показать </a:t>
            </a:r>
            <a:r>
              <a:rPr lang="ru-RU" sz="4000" dirty="0"/>
              <a:t>личность А. С. Грина как писателя-романтика, чьё творчество проникнуто мечтой о прекрасном, верой в то, что человек способен творить чудеса своими </a:t>
            </a:r>
            <a:r>
              <a:rPr lang="ru-RU" sz="4000" dirty="0" smtClean="0"/>
              <a:t>руками</a:t>
            </a:r>
            <a:endParaRPr lang="ru-RU" sz="40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4766"/>
            <a:ext cx="10515600" cy="5602197"/>
          </a:xfrm>
        </p:spPr>
        <p:txBody>
          <a:bodyPr/>
          <a:lstStyle/>
          <a:p>
            <a:r>
              <a:rPr lang="ru-RU" sz="3600" b="1" dirty="0"/>
              <a:t>Задачи:</a:t>
            </a:r>
          </a:p>
          <a:p>
            <a:pPr marL="0" lvl="0" indent="0">
              <a:buNone/>
            </a:pPr>
            <a:r>
              <a:rPr lang="ru-RU" sz="3600" dirty="0"/>
              <a:t>  1. Прочитать и проанализировать повесть Алексея Варламова «Александр Грин»</a:t>
            </a:r>
          </a:p>
          <a:p>
            <a:pPr marL="0" lvl="0" indent="0">
              <a:buNone/>
            </a:pPr>
            <a:r>
              <a:rPr lang="ru-RU" sz="3600" dirty="0"/>
              <a:t>  2. Изучить дополнительные источники (журналы, интервью, книги) и сведения об Александре Грине </a:t>
            </a:r>
          </a:p>
          <a:p>
            <a:pPr marL="0" lvl="0" indent="0">
              <a:buNone/>
            </a:pPr>
            <a:r>
              <a:rPr lang="ru-RU" sz="3600" dirty="0"/>
              <a:t>  3. Систематизировать и обобщить полученный материал</a:t>
            </a:r>
          </a:p>
          <a:p>
            <a:pPr marL="0" lvl="0" indent="0">
              <a:buNone/>
            </a:pPr>
            <a:r>
              <a:rPr lang="ru-RU" sz="3600" dirty="0"/>
              <a:t>  4. Создать </a:t>
            </a:r>
            <a:r>
              <a:rPr lang="ru-RU" sz="3600" dirty="0" err="1"/>
              <a:t>видеоэкскурсию</a:t>
            </a:r>
            <a:r>
              <a:rPr lang="ru-RU" sz="3600" dirty="0"/>
              <a:t> по произведению А. Варламова «Александр Грин»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3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Были изучены: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Премия Александра Грина</a:t>
            </a:r>
          </a:p>
          <a:p>
            <a:r>
              <a:rPr lang="ru-RU" sz="3600" dirty="0" smtClean="0"/>
              <a:t>Биография и творческий путь поэта</a:t>
            </a:r>
          </a:p>
          <a:p>
            <a:r>
              <a:rPr lang="ru-RU" sz="3600" dirty="0" smtClean="0"/>
              <a:t>Писатели, обращавшиеся к биографии А. Грина</a:t>
            </a:r>
          </a:p>
          <a:p>
            <a:r>
              <a:rPr lang="ru-RU" sz="3600" dirty="0" smtClean="0"/>
              <a:t>История жизни Варламова Алексея Николаевича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761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99765-881A-49AD-AC39-6DA7E049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086" y="-33281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Кто такой Александр Грин? </a:t>
            </a:r>
            <a:endParaRPr lang="ru-RU" sz="6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7E031E-B278-43E2-B700-A7D89BCDE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46" y="1292282"/>
            <a:ext cx="6228806" cy="51319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Александр Степанович Грин - русский прозаик, поэт. Настоящая фамилия — </a:t>
            </a:r>
            <a:r>
              <a:rPr lang="ru-RU" sz="3200" dirty="0" smtClean="0"/>
              <a:t>Гриневский.</a:t>
            </a:r>
          </a:p>
          <a:p>
            <a:pPr marL="0" indent="0">
              <a:buNone/>
            </a:pPr>
            <a:r>
              <a:rPr lang="ru-RU" sz="3200" dirty="0"/>
              <a:t>В целях увековечения памяти выдающегося русского </a:t>
            </a:r>
            <a:r>
              <a:rPr lang="ru-RU" sz="3200" dirty="0" smtClean="0"/>
              <a:t>писателя-романтика Администрация города Кирова в 2000 году </a:t>
            </a:r>
            <a:r>
              <a:rPr lang="ru-RU" sz="3200" dirty="0"/>
              <a:t>к 120-летию со дня рождения писателя Всероссийскую литературную премию имени Александра </a:t>
            </a:r>
            <a:r>
              <a:rPr lang="ru-RU" sz="3200" dirty="0" smtClean="0"/>
              <a:t>Грина</a:t>
            </a:r>
            <a:endParaRPr lang="ru-RU" sz="4800" dirty="0" smtClean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B31F4538-F299-41F3-9002-8B243C9B26FA}"/>
              </a:ext>
            </a:extLst>
          </p:cNvPr>
          <p:cNvSpPr txBox="1">
            <a:spLocks/>
          </p:cNvSpPr>
          <p:nvPr/>
        </p:nvSpPr>
        <p:spPr>
          <a:xfrm>
            <a:off x="3997467" y="6567201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712" y="1132997"/>
            <a:ext cx="4679974" cy="46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Кто </a:t>
            </a:r>
            <a:r>
              <a:rPr lang="ru-RU" sz="6000" dirty="0" smtClean="0"/>
              <a:t>такой</a:t>
            </a:r>
            <a:r>
              <a:rPr lang="ru-RU" sz="5400" dirty="0" smtClean="0"/>
              <a:t> А.Н. Варламов?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880" y="1325563"/>
            <a:ext cx="6006737" cy="4351338"/>
          </a:xfrm>
        </p:spPr>
        <p:txBody>
          <a:bodyPr>
            <a:normAutofit/>
          </a:bodyPr>
          <a:lstStyle/>
          <a:p>
            <a:r>
              <a:rPr lang="ru-RU" sz="3200" dirty="0"/>
              <a:t>Варламов Алексей Николаевич - русский писатель и публицист, исследователь истории русской литературы XX века. Доктор филологических наук (2003), профессор МГУ, главный редактор журнала «Литературная учёба» (2011—2016)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937" y="1069909"/>
            <a:ext cx="4862647" cy="486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Вывод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3123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dirty="0"/>
              <a:t>Ц</a:t>
            </a:r>
            <a:r>
              <a:rPr lang="ru-RU" sz="3600" dirty="0" smtClean="0"/>
              <a:t>ель</a:t>
            </a:r>
            <a:r>
              <a:rPr lang="ru-RU" sz="3600" dirty="0"/>
              <a:t>, поставленная нами, достигнута. Был проведен сравнительный анализ по тому, как представлен нам Грин в классической биографии и как его видели современники, по книге «А. Грин» Варламова Алексея Николаевича, составлена таблица по этим же критериям, снят видеофильм с </a:t>
            </a:r>
            <a:r>
              <a:rPr lang="ru-RU" sz="3600" dirty="0" smtClean="0"/>
              <a:t>экскурсией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301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591" y="212679"/>
            <a:ext cx="1121881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/>
              <a:t>Сравнительная таблица по биографии А. </a:t>
            </a:r>
            <a:r>
              <a:rPr lang="ru-RU" sz="4900" dirty="0" smtClean="0"/>
              <a:t>Грина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628022"/>
              </p:ext>
            </p:extLst>
          </p:nvPr>
        </p:nvGraphicFramePr>
        <p:xfrm>
          <a:off x="838199" y="1224733"/>
          <a:ext cx="10515600" cy="5059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7063761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4799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Что уже</a:t>
                      </a:r>
                      <a:r>
                        <a:rPr lang="ru-RU" sz="2800" baseline="0" dirty="0" smtClean="0"/>
                        <a:t> знали о биографии А. Грина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Что</a:t>
                      </a:r>
                      <a:r>
                        <a:rPr lang="ru-RU" sz="2800" baseline="0" dirty="0" smtClean="0"/>
                        <a:t> узнали из книги А.Н. Варламова «А. Грин»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89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Воспитанием детей родители особо не занимались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«В течение семи лет супружества у Гриневских не было своих детей, но в 1879 году родился мальчик, которого назвали Сашей и который вскоре умер. И когда год спустя родился и выжил следующий ребенок, также названный Александром, его забаловали донельзя и потом пожинали горькие плоды этого баловства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341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Гриневский не был послушным ребенком: наоборот, доставлял неприятности учителям, которые отмечали, что его поведение было «хуже всех остальных»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«Учился он неплохо, но с самого первого года учебы журнал инспектора был полон записей о дурном поведении реалиста Гриневского: вел себя неприлично, бегал по классу 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дрался»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65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5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err="1" smtClean="0"/>
              <a:t>Видеоэкскурсия</a:t>
            </a:r>
            <a:r>
              <a:rPr lang="ru-RU" sz="4800" dirty="0" smtClean="0"/>
              <a:t> по произведению А.Н. Варламова «А. Грин»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9" t="21206" r="13492" b="10634"/>
          <a:stretch/>
        </p:blipFill>
        <p:spPr>
          <a:xfrm>
            <a:off x="3212123" y="3421308"/>
            <a:ext cx="5518639" cy="32357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17094" r="12849" b="10956"/>
          <a:stretch/>
        </p:blipFill>
        <p:spPr>
          <a:xfrm>
            <a:off x="439615" y="1690688"/>
            <a:ext cx="4843857" cy="2708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23" y="1690688"/>
            <a:ext cx="4815254" cy="270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756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Известный романтик современников  (по повести «А. Грин» А.Н. Варламова)</vt:lpstr>
      <vt:lpstr>Презентация PowerPoint</vt:lpstr>
      <vt:lpstr>Презентация PowerPoint</vt:lpstr>
      <vt:lpstr>Были изучены: </vt:lpstr>
      <vt:lpstr>Кто такой Александр Грин? </vt:lpstr>
      <vt:lpstr>Кто такой А.Н. Варламов? </vt:lpstr>
      <vt:lpstr>Вывод</vt:lpstr>
      <vt:lpstr>Сравнительная таблица по биографии А. Грина </vt:lpstr>
      <vt:lpstr>Видеоэкскурсия по произведению А.Н. Варламова «А. Грин»</vt:lpstr>
      <vt:lpstr>Библиографический список:</vt:lpstr>
      <vt:lpstr>Презентация PowerPoint</vt:lpstr>
      <vt:lpstr>Известный романтик современников  (по повести «А. Грин» А.Н. Варламова)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</cp:lastModifiedBy>
  <cp:revision>67</cp:revision>
  <dcterms:created xsi:type="dcterms:W3CDTF">2021-12-09T11:10:51Z</dcterms:created>
  <dcterms:modified xsi:type="dcterms:W3CDTF">2022-03-21T13:24:49Z</dcterms:modified>
</cp:coreProperties>
</file>