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C1F"/>
    <a:srgbClr val="F9212C"/>
    <a:srgbClr val="FF0000"/>
    <a:srgbClr val="F7B3B3"/>
    <a:srgbClr val="A1998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>
        <p:scale>
          <a:sx n="114" d="100"/>
          <a:sy n="114" d="100"/>
        </p:scale>
        <p:origin x="-147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C9363-C392-4C00-A699-A9DA873EBD97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83398-BBA9-4930-AE01-C187DD54E8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17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3398-BBA9-4930-AE01-C187DD54E83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170A-01F1-4BFB-B1DB-75F5A34F8589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3A97-C864-4CFF-80BC-75C06CF6C1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170A-01F1-4BFB-B1DB-75F5A34F8589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3A97-C864-4CFF-80BC-75C06CF6C1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170A-01F1-4BFB-B1DB-75F5A34F8589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3A97-C864-4CFF-80BC-75C06CF6C1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170A-01F1-4BFB-B1DB-75F5A34F8589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3A97-C864-4CFF-80BC-75C06CF6C1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170A-01F1-4BFB-B1DB-75F5A34F8589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3A97-C864-4CFF-80BC-75C06CF6C1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170A-01F1-4BFB-B1DB-75F5A34F8589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3A97-C864-4CFF-80BC-75C06CF6C1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170A-01F1-4BFB-B1DB-75F5A34F8589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3A97-C864-4CFF-80BC-75C06CF6C1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170A-01F1-4BFB-B1DB-75F5A34F8589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3A97-C864-4CFF-80BC-75C06CF6C1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170A-01F1-4BFB-B1DB-75F5A34F8589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3A97-C864-4CFF-80BC-75C06CF6C1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170A-01F1-4BFB-B1DB-75F5A34F8589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3A97-C864-4CFF-80BC-75C06CF6C1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170A-01F1-4BFB-B1DB-75F5A34F8589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3A97-C864-4CFF-80BC-75C06CF6C1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170A-01F1-4BFB-B1DB-75F5A34F8589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73A97-C864-4CFF-80BC-75C06CF6C1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медийный сериал по повести Наринэ Абгарян «Манюня» выходит в  онлайн-кинотеатре - Год Литерату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6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091" y="-240825"/>
            <a:ext cx="10644230" cy="7072338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lt1">
                    <a:alpha val="20000"/>
                  </a:schemeClr>
                </a:solidFill>
              </a:rPr>
              <a:t>Му</a:t>
            </a:r>
            <a:endParaRPr lang="ru-RU" dirty="0">
              <a:solidFill>
                <a:schemeClr val="lt1">
                  <a:alpha val="2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3568480" cy="300039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Моё открытие современного писателя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Ю. Абгарян автобиографическая трилогия «Манюня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683726" y="130629"/>
            <a:ext cx="39188" cy="209005"/>
          </a:xfrm>
          <a:custGeom>
            <a:avLst/>
            <a:gdLst>
              <a:gd name="connsiteX0" fmla="*/ 39188 w 39188"/>
              <a:gd name="connsiteY0" fmla="*/ 0 h 209005"/>
              <a:gd name="connsiteX1" fmla="*/ 13063 w 39188"/>
              <a:gd name="connsiteY1" fmla="*/ 117565 h 209005"/>
              <a:gd name="connsiteX2" fmla="*/ 0 w 39188"/>
              <a:gd name="connsiteY2" fmla="*/ 209005 h 20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" h="209005">
                <a:moveTo>
                  <a:pt x="39188" y="0"/>
                </a:moveTo>
                <a:cubicBezTo>
                  <a:pt x="18887" y="60902"/>
                  <a:pt x="26200" y="32171"/>
                  <a:pt x="13063" y="117565"/>
                </a:cubicBezTo>
                <a:cubicBezTo>
                  <a:pt x="8381" y="147996"/>
                  <a:pt x="0" y="209005"/>
                  <a:pt x="0" y="20900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251344" y="862149"/>
            <a:ext cx="2880000" cy="6012000"/>
          </a:xfrm>
          <a:custGeom>
            <a:avLst/>
            <a:gdLst>
              <a:gd name="connsiteX0" fmla="*/ 210313 w 3020954"/>
              <a:gd name="connsiteY0" fmla="*/ 0 h 6035040"/>
              <a:gd name="connsiteX1" fmla="*/ 197250 w 3020954"/>
              <a:gd name="connsiteY1" fmla="*/ 91440 h 6035040"/>
              <a:gd name="connsiteX2" fmla="*/ 171125 w 3020954"/>
              <a:gd name="connsiteY2" fmla="*/ 130628 h 6035040"/>
              <a:gd name="connsiteX3" fmla="*/ 158062 w 3020954"/>
              <a:gd name="connsiteY3" fmla="*/ 169817 h 6035040"/>
              <a:gd name="connsiteX4" fmla="*/ 53559 w 3020954"/>
              <a:gd name="connsiteY4" fmla="*/ 287382 h 6035040"/>
              <a:gd name="connsiteX5" fmla="*/ 1307 w 3020954"/>
              <a:gd name="connsiteY5" fmla="*/ 365760 h 6035040"/>
              <a:gd name="connsiteX6" fmla="*/ 14370 w 3020954"/>
              <a:gd name="connsiteY6" fmla="*/ 679268 h 6035040"/>
              <a:gd name="connsiteX7" fmla="*/ 27433 w 3020954"/>
              <a:gd name="connsiteY7" fmla="*/ 718457 h 6035040"/>
              <a:gd name="connsiteX8" fmla="*/ 53559 w 3020954"/>
              <a:gd name="connsiteY8" fmla="*/ 757645 h 6035040"/>
              <a:gd name="connsiteX9" fmla="*/ 79685 w 3020954"/>
              <a:gd name="connsiteY9" fmla="*/ 1031965 h 6035040"/>
              <a:gd name="connsiteX10" fmla="*/ 92747 w 3020954"/>
              <a:gd name="connsiteY10" fmla="*/ 1071154 h 6035040"/>
              <a:gd name="connsiteX11" fmla="*/ 210313 w 3020954"/>
              <a:gd name="connsiteY11" fmla="*/ 1162594 h 6035040"/>
              <a:gd name="connsiteX12" fmla="*/ 262565 w 3020954"/>
              <a:gd name="connsiteY12" fmla="*/ 1240971 h 6035040"/>
              <a:gd name="connsiteX13" fmla="*/ 314816 w 3020954"/>
              <a:gd name="connsiteY13" fmla="*/ 1358537 h 6035040"/>
              <a:gd name="connsiteX14" fmla="*/ 301753 w 3020954"/>
              <a:gd name="connsiteY14" fmla="*/ 1502228 h 6035040"/>
              <a:gd name="connsiteX15" fmla="*/ 275627 w 3020954"/>
              <a:gd name="connsiteY15" fmla="*/ 1593668 h 6035040"/>
              <a:gd name="connsiteX16" fmla="*/ 288690 w 3020954"/>
              <a:gd name="connsiteY16" fmla="*/ 1685108 h 6035040"/>
              <a:gd name="connsiteX17" fmla="*/ 301753 w 3020954"/>
              <a:gd name="connsiteY17" fmla="*/ 1724297 h 6035040"/>
              <a:gd name="connsiteX18" fmla="*/ 340942 w 3020954"/>
              <a:gd name="connsiteY18" fmla="*/ 1750422 h 6035040"/>
              <a:gd name="connsiteX19" fmla="*/ 354005 w 3020954"/>
              <a:gd name="connsiteY19" fmla="*/ 1789611 h 6035040"/>
              <a:gd name="connsiteX20" fmla="*/ 432382 w 3020954"/>
              <a:gd name="connsiteY20" fmla="*/ 1854925 h 6035040"/>
              <a:gd name="connsiteX21" fmla="*/ 510759 w 3020954"/>
              <a:gd name="connsiteY21" fmla="*/ 1881051 h 6035040"/>
              <a:gd name="connsiteX22" fmla="*/ 549947 w 3020954"/>
              <a:gd name="connsiteY22" fmla="*/ 1920240 h 6035040"/>
              <a:gd name="connsiteX23" fmla="*/ 589136 w 3020954"/>
              <a:gd name="connsiteY23" fmla="*/ 1933302 h 6035040"/>
              <a:gd name="connsiteX24" fmla="*/ 615262 w 3020954"/>
              <a:gd name="connsiteY24" fmla="*/ 1972491 h 6035040"/>
              <a:gd name="connsiteX25" fmla="*/ 654450 w 3020954"/>
              <a:gd name="connsiteY25" fmla="*/ 2011680 h 6035040"/>
              <a:gd name="connsiteX26" fmla="*/ 693639 w 3020954"/>
              <a:gd name="connsiteY26" fmla="*/ 2090057 h 6035040"/>
              <a:gd name="connsiteX27" fmla="*/ 732827 w 3020954"/>
              <a:gd name="connsiteY27" fmla="*/ 2116182 h 6035040"/>
              <a:gd name="connsiteX28" fmla="*/ 785079 w 3020954"/>
              <a:gd name="connsiteY28" fmla="*/ 2194560 h 6035040"/>
              <a:gd name="connsiteX29" fmla="*/ 798142 w 3020954"/>
              <a:gd name="connsiteY29" fmla="*/ 2233748 h 6035040"/>
              <a:gd name="connsiteX30" fmla="*/ 824267 w 3020954"/>
              <a:gd name="connsiteY30" fmla="*/ 2272937 h 6035040"/>
              <a:gd name="connsiteX31" fmla="*/ 850393 w 3020954"/>
              <a:gd name="connsiteY31" fmla="*/ 2364377 h 6035040"/>
              <a:gd name="connsiteX32" fmla="*/ 863456 w 3020954"/>
              <a:gd name="connsiteY32" fmla="*/ 2403565 h 6035040"/>
              <a:gd name="connsiteX33" fmla="*/ 889582 w 3020954"/>
              <a:gd name="connsiteY33" fmla="*/ 2442754 h 6035040"/>
              <a:gd name="connsiteX34" fmla="*/ 902645 w 3020954"/>
              <a:gd name="connsiteY34" fmla="*/ 2495005 h 6035040"/>
              <a:gd name="connsiteX35" fmla="*/ 941833 w 3020954"/>
              <a:gd name="connsiteY35" fmla="*/ 2534194 h 6035040"/>
              <a:gd name="connsiteX36" fmla="*/ 967959 w 3020954"/>
              <a:gd name="connsiteY36" fmla="*/ 2573382 h 6035040"/>
              <a:gd name="connsiteX37" fmla="*/ 1020210 w 3020954"/>
              <a:gd name="connsiteY37" fmla="*/ 2690948 h 6035040"/>
              <a:gd name="connsiteX38" fmla="*/ 1059399 w 3020954"/>
              <a:gd name="connsiteY38" fmla="*/ 2834640 h 6035040"/>
              <a:gd name="connsiteX39" fmla="*/ 1072462 w 3020954"/>
              <a:gd name="connsiteY39" fmla="*/ 2873828 h 6035040"/>
              <a:gd name="connsiteX40" fmla="*/ 1098587 w 3020954"/>
              <a:gd name="connsiteY40" fmla="*/ 2913017 h 6035040"/>
              <a:gd name="connsiteX41" fmla="*/ 1111650 w 3020954"/>
              <a:gd name="connsiteY41" fmla="*/ 2952205 h 6035040"/>
              <a:gd name="connsiteX42" fmla="*/ 1176965 w 3020954"/>
              <a:gd name="connsiteY42" fmla="*/ 3030582 h 6035040"/>
              <a:gd name="connsiteX43" fmla="*/ 1216153 w 3020954"/>
              <a:gd name="connsiteY43" fmla="*/ 3056708 h 6035040"/>
              <a:gd name="connsiteX44" fmla="*/ 1242279 w 3020954"/>
              <a:gd name="connsiteY44" fmla="*/ 3095897 h 6035040"/>
              <a:gd name="connsiteX45" fmla="*/ 1333719 w 3020954"/>
              <a:gd name="connsiteY45" fmla="*/ 3122022 h 6035040"/>
              <a:gd name="connsiteX46" fmla="*/ 1412096 w 3020954"/>
              <a:gd name="connsiteY46" fmla="*/ 3148148 h 6035040"/>
              <a:gd name="connsiteX47" fmla="*/ 1477410 w 3020954"/>
              <a:gd name="connsiteY47" fmla="*/ 3265714 h 6035040"/>
              <a:gd name="connsiteX48" fmla="*/ 1503536 w 3020954"/>
              <a:gd name="connsiteY48" fmla="*/ 3383280 h 6035040"/>
              <a:gd name="connsiteX49" fmla="*/ 1516599 w 3020954"/>
              <a:gd name="connsiteY49" fmla="*/ 3422468 h 6035040"/>
              <a:gd name="connsiteX50" fmla="*/ 1568850 w 3020954"/>
              <a:gd name="connsiteY50" fmla="*/ 3500845 h 6035040"/>
              <a:gd name="connsiteX51" fmla="*/ 1594976 w 3020954"/>
              <a:gd name="connsiteY51" fmla="*/ 3579222 h 6035040"/>
              <a:gd name="connsiteX52" fmla="*/ 1621102 w 3020954"/>
              <a:gd name="connsiteY52" fmla="*/ 3618411 h 6035040"/>
              <a:gd name="connsiteX53" fmla="*/ 1738667 w 3020954"/>
              <a:gd name="connsiteY53" fmla="*/ 3709851 h 6035040"/>
              <a:gd name="connsiteX54" fmla="*/ 1777856 w 3020954"/>
              <a:gd name="connsiteY54" fmla="*/ 3735977 h 6035040"/>
              <a:gd name="connsiteX55" fmla="*/ 1817045 w 3020954"/>
              <a:gd name="connsiteY55" fmla="*/ 3762102 h 6035040"/>
              <a:gd name="connsiteX56" fmla="*/ 1921547 w 3020954"/>
              <a:gd name="connsiteY56" fmla="*/ 3879668 h 6035040"/>
              <a:gd name="connsiteX57" fmla="*/ 1960736 w 3020954"/>
              <a:gd name="connsiteY57" fmla="*/ 3905794 h 6035040"/>
              <a:gd name="connsiteX58" fmla="*/ 1999925 w 3020954"/>
              <a:gd name="connsiteY58" fmla="*/ 3944982 h 6035040"/>
              <a:gd name="connsiteX59" fmla="*/ 2052176 w 3020954"/>
              <a:gd name="connsiteY59" fmla="*/ 4023360 h 6035040"/>
              <a:gd name="connsiteX60" fmla="*/ 2130553 w 3020954"/>
              <a:gd name="connsiteY60" fmla="*/ 4075611 h 6035040"/>
              <a:gd name="connsiteX61" fmla="*/ 2208930 w 3020954"/>
              <a:gd name="connsiteY61" fmla="*/ 4101737 h 6035040"/>
              <a:gd name="connsiteX62" fmla="*/ 2248119 w 3020954"/>
              <a:gd name="connsiteY62" fmla="*/ 4127862 h 6035040"/>
              <a:gd name="connsiteX63" fmla="*/ 2326496 w 3020954"/>
              <a:gd name="connsiteY63" fmla="*/ 4153988 h 6035040"/>
              <a:gd name="connsiteX64" fmla="*/ 2404873 w 3020954"/>
              <a:gd name="connsiteY64" fmla="*/ 4180114 h 6035040"/>
              <a:gd name="connsiteX65" fmla="*/ 2444062 w 3020954"/>
              <a:gd name="connsiteY65" fmla="*/ 4193177 h 6035040"/>
              <a:gd name="connsiteX66" fmla="*/ 2483250 w 3020954"/>
              <a:gd name="connsiteY66" fmla="*/ 4206240 h 6035040"/>
              <a:gd name="connsiteX67" fmla="*/ 2535502 w 3020954"/>
              <a:gd name="connsiteY67" fmla="*/ 4219302 h 6035040"/>
              <a:gd name="connsiteX68" fmla="*/ 2574690 w 3020954"/>
              <a:gd name="connsiteY68" fmla="*/ 4232365 h 6035040"/>
              <a:gd name="connsiteX69" fmla="*/ 2653067 w 3020954"/>
              <a:gd name="connsiteY69" fmla="*/ 4245428 h 6035040"/>
              <a:gd name="connsiteX70" fmla="*/ 2718382 w 3020954"/>
              <a:gd name="connsiteY70" fmla="*/ 4258491 h 6035040"/>
              <a:gd name="connsiteX71" fmla="*/ 2927387 w 3020954"/>
              <a:gd name="connsiteY71" fmla="*/ 4271554 h 6035040"/>
              <a:gd name="connsiteX72" fmla="*/ 2966576 w 3020954"/>
              <a:gd name="connsiteY72" fmla="*/ 4284617 h 6035040"/>
              <a:gd name="connsiteX73" fmla="*/ 3018827 w 3020954"/>
              <a:gd name="connsiteY73" fmla="*/ 4362994 h 6035040"/>
              <a:gd name="connsiteX74" fmla="*/ 3005765 w 3020954"/>
              <a:gd name="connsiteY74" fmla="*/ 4441371 h 6035040"/>
              <a:gd name="connsiteX75" fmla="*/ 2927387 w 3020954"/>
              <a:gd name="connsiteY75" fmla="*/ 4493622 h 6035040"/>
              <a:gd name="connsiteX76" fmla="*/ 2849010 w 3020954"/>
              <a:gd name="connsiteY76" fmla="*/ 4545874 h 6035040"/>
              <a:gd name="connsiteX77" fmla="*/ 2809822 w 3020954"/>
              <a:gd name="connsiteY77" fmla="*/ 4572000 h 6035040"/>
              <a:gd name="connsiteX78" fmla="*/ 2731445 w 3020954"/>
              <a:gd name="connsiteY78" fmla="*/ 4598125 h 6035040"/>
              <a:gd name="connsiteX79" fmla="*/ 2653067 w 3020954"/>
              <a:gd name="connsiteY79" fmla="*/ 4637314 h 6035040"/>
              <a:gd name="connsiteX80" fmla="*/ 2613879 w 3020954"/>
              <a:gd name="connsiteY80" fmla="*/ 4663440 h 6035040"/>
              <a:gd name="connsiteX81" fmla="*/ 2535502 w 3020954"/>
              <a:gd name="connsiteY81" fmla="*/ 4702628 h 6035040"/>
              <a:gd name="connsiteX82" fmla="*/ 2470187 w 3020954"/>
              <a:gd name="connsiteY82" fmla="*/ 4767942 h 6035040"/>
              <a:gd name="connsiteX83" fmla="*/ 2430999 w 3020954"/>
              <a:gd name="connsiteY83" fmla="*/ 4807131 h 6035040"/>
              <a:gd name="connsiteX84" fmla="*/ 2352622 w 3020954"/>
              <a:gd name="connsiteY84" fmla="*/ 4833257 h 6035040"/>
              <a:gd name="connsiteX85" fmla="*/ 2313433 w 3020954"/>
              <a:gd name="connsiteY85" fmla="*/ 4846320 h 6035040"/>
              <a:gd name="connsiteX86" fmla="*/ 2274245 w 3020954"/>
              <a:gd name="connsiteY86" fmla="*/ 4859382 h 6035040"/>
              <a:gd name="connsiteX87" fmla="*/ 2195867 w 3020954"/>
              <a:gd name="connsiteY87" fmla="*/ 4911634 h 6035040"/>
              <a:gd name="connsiteX88" fmla="*/ 2156679 w 3020954"/>
              <a:gd name="connsiteY88" fmla="*/ 4937760 h 6035040"/>
              <a:gd name="connsiteX89" fmla="*/ 2078302 w 3020954"/>
              <a:gd name="connsiteY89" fmla="*/ 4963885 h 6035040"/>
              <a:gd name="connsiteX90" fmla="*/ 1999925 w 3020954"/>
              <a:gd name="connsiteY90" fmla="*/ 5029200 h 6035040"/>
              <a:gd name="connsiteX91" fmla="*/ 1960736 w 3020954"/>
              <a:gd name="connsiteY91" fmla="*/ 5055325 h 6035040"/>
              <a:gd name="connsiteX92" fmla="*/ 1908485 w 3020954"/>
              <a:gd name="connsiteY92" fmla="*/ 5120640 h 6035040"/>
              <a:gd name="connsiteX93" fmla="*/ 1882359 w 3020954"/>
              <a:gd name="connsiteY93" fmla="*/ 5159828 h 6035040"/>
              <a:gd name="connsiteX94" fmla="*/ 1764793 w 3020954"/>
              <a:gd name="connsiteY94" fmla="*/ 5225142 h 6035040"/>
              <a:gd name="connsiteX95" fmla="*/ 1686416 w 3020954"/>
              <a:gd name="connsiteY95" fmla="*/ 5277394 h 6035040"/>
              <a:gd name="connsiteX96" fmla="*/ 1647227 w 3020954"/>
              <a:gd name="connsiteY96" fmla="*/ 5316582 h 6035040"/>
              <a:gd name="connsiteX97" fmla="*/ 1608039 w 3020954"/>
              <a:gd name="connsiteY97" fmla="*/ 5342708 h 6035040"/>
              <a:gd name="connsiteX98" fmla="*/ 1529662 w 3020954"/>
              <a:gd name="connsiteY98" fmla="*/ 5408022 h 6035040"/>
              <a:gd name="connsiteX99" fmla="*/ 1503536 w 3020954"/>
              <a:gd name="connsiteY99" fmla="*/ 5447211 h 6035040"/>
              <a:gd name="connsiteX100" fmla="*/ 1438222 w 3020954"/>
              <a:gd name="connsiteY100" fmla="*/ 5525588 h 6035040"/>
              <a:gd name="connsiteX101" fmla="*/ 1412096 w 3020954"/>
              <a:gd name="connsiteY101" fmla="*/ 5603965 h 6035040"/>
              <a:gd name="connsiteX102" fmla="*/ 1399033 w 3020954"/>
              <a:gd name="connsiteY102" fmla="*/ 5708468 h 6035040"/>
              <a:gd name="connsiteX103" fmla="*/ 1385970 w 3020954"/>
              <a:gd name="connsiteY103" fmla="*/ 5956662 h 6035040"/>
              <a:gd name="connsiteX104" fmla="*/ 1372907 w 3020954"/>
              <a:gd name="connsiteY104" fmla="*/ 5995851 h 6035040"/>
              <a:gd name="connsiteX105" fmla="*/ 1346782 w 3020954"/>
              <a:gd name="connsiteY105" fmla="*/ 6035040 h 60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020954" h="6035040">
                <a:moveTo>
                  <a:pt x="210313" y="0"/>
                </a:moveTo>
                <a:cubicBezTo>
                  <a:pt x="205959" y="30480"/>
                  <a:pt x="206097" y="61949"/>
                  <a:pt x="197250" y="91440"/>
                </a:cubicBezTo>
                <a:cubicBezTo>
                  <a:pt x="192739" y="106477"/>
                  <a:pt x="178146" y="116586"/>
                  <a:pt x="171125" y="130628"/>
                </a:cubicBezTo>
                <a:cubicBezTo>
                  <a:pt x="164967" y="142944"/>
                  <a:pt x="164749" y="157780"/>
                  <a:pt x="158062" y="169817"/>
                </a:cubicBezTo>
                <a:cubicBezTo>
                  <a:pt x="112113" y="252524"/>
                  <a:pt x="118185" y="238913"/>
                  <a:pt x="53559" y="287382"/>
                </a:cubicBezTo>
                <a:cubicBezTo>
                  <a:pt x="36142" y="313508"/>
                  <a:pt x="0" y="334388"/>
                  <a:pt x="1307" y="365760"/>
                </a:cubicBezTo>
                <a:cubicBezTo>
                  <a:pt x="5661" y="470263"/>
                  <a:pt x="6643" y="574960"/>
                  <a:pt x="14370" y="679268"/>
                </a:cubicBezTo>
                <a:cubicBezTo>
                  <a:pt x="15387" y="693000"/>
                  <a:pt x="21275" y="706141"/>
                  <a:pt x="27433" y="718457"/>
                </a:cubicBezTo>
                <a:cubicBezTo>
                  <a:pt x="34454" y="732499"/>
                  <a:pt x="44850" y="744582"/>
                  <a:pt x="53559" y="757645"/>
                </a:cubicBezTo>
                <a:cubicBezTo>
                  <a:pt x="93870" y="878579"/>
                  <a:pt x="52033" y="741610"/>
                  <a:pt x="79685" y="1031965"/>
                </a:cubicBezTo>
                <a:cubicBezTo>
                  <a:pt x="80990" y="1045672"/>
                  <a:pt x="83010" y="1061417"/>
                  <a:pt x="92747" y="1071154"/>
                </a:cubicBezTo>
                <a:cubicBezTo>
                  <a:pt x="191538" y="1169945"/>
                  <a:pt x="145956" y="1079849"/>
                  <a:pt x="210313" y="1162594"/>
                </a:cubicBezTo>
                <a:cubicBezTo>
                  <a:pt x="229590" y="1187379"/>
                  <a:pt x="262565" y="1240971"/>
                  <a:pt x="262565" y="1240971"/>
                </a:cubicBezTo>
                <a:cubicBezTo>
                  <a:pt x="293655" y="1334242"/>
                  <a:pt x="273414" y="1296434"/>
                  <a:pt x="314816" y="1358537"/>
                </a:cubicBezTo>
                <a:cubicBezTo>
                  <a:pt x="310462" y="1406434"/>
                  <a:pt x="308109" y="1454555"/>
                  <a:pt x="301753" y="1502228"/>
                </a:cubicBezTo>
                <a:cubicBezTo>
                  <a:pt x="298108" y="1529567"/>
                  <a:pt x="284583" y="1566800"/>
                  <a:pt x="275627" y="1593668"/>
                </a:cubicBezTo>
                <a:cubicBezTo>
                  <a:pt x="279981" y="1624148"/>
                  <a:pt x="282652" y="1654916"/>
                  <a:pt x="288690" y="1685108"/>
                </a:cubicBezTo>
                <a:cubicBezTo>
                  <a:pt x="291390" y="1698610"/>
                  <a:pt x="293151" y="1713545"/>
                  <a:pt x="301753" y="1724297"/>
                </a:cubicBezTo>
                <a:cubicBezTo>
                  <a:pt x="311561" y="1736556"/>
                  <a:pt x="327879" y="1741714"/>
                  <a:pt x="340942" y="1750422"/>
                </a:cubicBezTo>
                <a:cubicBezTo>
                  <a:pt x="345296" y="1763485"/>
                  <a:pt x="346367" y="1778154"/>
                  <a:pt x="354005" y="1789611"/>
                </a:cubicBezTo>
                <a:cubicBezTo>
                  <a:pt x="366959" y="1809043"/>
                  <a:pt x="409550" y="1844778"/>
                  <a:pt x="432382" y="1854925"/>
                </a:cubicBezTo>
                <a:cubicBezTo>
                  <a:pt x="457547" y="1866110"/>
                  <a:pt x="510759" y="1881051"/>
                  <a:pt x="510759" y="1881051"/>
                </a:cubicBezTo>
                <a:cubicBezTo>
                  <a:pt x="523822" y="1894114"/>
                  <a:pt x="534576" y="1909993"/>
                  <a:pt x="549947" y="1920240"/>
                </a:cubicBezTo>
                <a:cubicBezTo>
                  <a:pt x="561404" y="1927878"/>
                  <a:pt x="578384" y="1924700"/>
                  <a:pt x="589136" y="1933302"/>
                </a:cubicBezTo>
                <a:cubicBezTo>
                  <a:pt x="601396" y="1943109"/>
                  <a:pt x="605211" y="1960430"/>
                  <a:pt x="615262" y="1972491"/>
                </a:cubicBezTo>
                <a:cubicBezTo>
                  <a:pt x="627088" y="1986683"/>
                  <a:pt x="641387" y="1998617"/>
                  <a:pt x="654450" y="2011680"/>
                </a:cubicBezTo>
                <a:cubicBezTo>
                  <a:pt x="665074" y="2043553"/>
                  <a:pt x="668316" y="2064734"/>
                  <a:pt x="693639" y="2090057"/>
                </a:cubicBezTo>
                <a:cubicBezTo>
                  <a:pt x="704740" y="2101158"/>
                  <a:pt x="719764" y="2107474"/>
                  <a:pt x="732827" y="2116182"/>
                </a:cubicBezTo>
                <a:cubicBezTo>
                  <a:pt x="750244" y="2142308"/>
                  <a:pt x="775149" y="2164772"/>
                  <a:pt x="785079" y="2194560"/>
                </a:cubicBezTo>
                <a:cubicBezTo>
                  <a:pt x="789433" y="2207623"/>
                  <a:pt x="791984" y="2221432"/>
                  <a:pt x="798142" y="2233748"/>
                </a:cubicBezTo>
                <a:cubicBezTo>
                  <a:pt x="805163" y="2247790"/>
                  <a:pt x="817246" y="2258895"/>
                  <a:pt x="824267" y="2272937"/>
                </a:cubicBezTo>
                <a:cubicBezTo>
                  <a:pt x="834708" y="2293820"/>
                  <a:pt x="844811" y="2344842"/>
                  <a:pt x="850393" y="2364377"/>
                </a:cubicBezTo>
                <a:cubicBezTo>
                  <a:pt x="854176" y="2377616"/>
                  <a:pt x="857298" y="2391249"/>
                  <a:pt x="863456" y="2403565"/>
                </a:cubicBezTo>
                <a:cubicBezTo>
                  <a:pt x="870477" y="2417607"/>
                  <a:pt x="880873" y="2429691"/>
                  <a:pt x="889582" y="2442754"/>
                </a:cubicBezTo>
                <a:cubicBezTo>
                  <a:pt x="893936" y="2460171"/>
                  <a:pt x="893738" y="2479417"/>
                  <a:pt x="902645" y="2495005"/>
                </a:cubicBezTo>
                <a:cubicBezTo>
                  <a:pt x="911810" y="2511045"/>
                  <a:pt x="930006" y="2520002"/>
                  <a:pt x="941833" y="2534194"/>
                </a:cubicBezTo>
                <a:cubicBezTo>
                  <a:pt x="951884" y="2546255"/>
                  <a:pt x="959250" y="2560319"/>
                  <a:pt x="967959" y="2573382"/>
                </a:cubicBezTo>
                <a:cubicBezTo>
                  <a:pt x="999050" y="2666654"/>
                  <a:pt x="978809" y="2628846"/>
                  <a:pt x="1020210" y="2690948"/>
                </a:cubicBezTo>
                <a:cubicBezTo>
                  <a:pt x="1038674" y="2783265"/>
                  <a:pt x="1026252" y="2735201"/>
                  <a:pt x="1059399" y="2834640"/>
                </a:cubicBezTo>
                <a:cubicBezTo>
                  <a:pt x="1063753" y="2847703"/>
                  <a:pt x="1064824" y="2862371"/>
                  <a:pt x="1072462" y="2873828"/>
                </a:cubicBezTo>
                <a:cubicBezTo>
                  <a:pt x="1081170" y="2886891"/>
                  <a:pt x="1091566" y="2898975"/>
                  <a:pt x="1098587" y="2913017"/>
                </a:cubicBezTo>
                <a:cubicBezTo>
                  <a:pt x="1104745" y="2925333"/>
                  <a:pt x="1105492" y="2939889"/>
                  <a:pt x="1111650" y="2952205"/>
                </a:cubicBezTo>
                <a:cubicBezTo>
                  <a:pt x="1126330" y="2981565"/>
                  <a:pt x="1152200" y="3009945"/>
                  <a:pt x="1176965" y="3030582"/>
                </a:cubicBezTo>
                <a:cubicBezTo>
                  <a:pt x="1189026" y="3040633"/>
                  <a:pt x="1203090" y="3047999"/>
                  <a:pt x="1216153" y="3056708"/>
                </a:cubicBezTo>
                <a:cubicBezTo>
                  <a:pt x="1224862" y="3069771"/>
                  <a:pt x="1230020" y="3086089"/>
                  <a:pt x="1242279" y="3095897"/>
                </a:cubicBezTo>
                <a:cubicBezTo>
                  <a:pt x="1251062" y="3102923"/>
                  <a:pt x="1329961" y="3120895"/>
                  <a:pt x="1333719" y="3122022"/>
                </a:cubicBezTo>
                <a:cubicBezTo>
                  <a:pt x="1360097" y="3129935"/>
                  <a:pt x="1412096" y="3148148"/>
                  <a:pt x="1412096" y="3148148"/>
                </a:cubicBezTo>
                <a:cubicBezTo>
                  <a:pt x="1458878" y="3218322"/>
                  <a:pt x="1460166" y="3205359"/>
                  <a:pt x="1477410" y="3265714"/>
                </a:cubicBezTo>
                <a:cubicBezTo>
                  <a:pt x="1504232" y="3359589"/>
                  <a:pt x="1476596" y="3275522"/>
                  <a:pt x="1503536" y="3383280"/>
                </a:cubicBezTo>
                <a:cubicBezTo>
                  <a:pt x="1506876" y="3396638"/>
                  <a:pt x="1509912" y="3410431"/>
                  <a:pt x="1516599" y="3422468"/>
                </a:cubicBezTo>
                <a:cubicBezTo>
                  <a:pt x="1531848" y="3449916"/>
                  <a:pt x="1558921" y="3471057"/>
                  <a:pt x="1568850" y="3500845"/>
                </a:cubicBezTo>
                <a:cubicBezTo>
                  <a:pt x="1577559" y="3526971"/>
                  <a:pt x="1579700" y="3556308"/>
                  <a:pt x="1594976" y="3579222"/>
                </a:cubicBezTo>
                <a:cubicBezTo>
                  <a:pt x="1603685" y="3592285"/>
                  <a:pt x="1611051" y="3606350"/>
                  <a:pt x="1621102" y="3618411"/>
                </a:cubicBezTo>
                <a:cubicBezTo>
                  <a:pt x="1659473" y="3664457"/>
                  <a:pt x="1684044" y="3673436"/>
                  <a:pt x="1738667" y="3709851"/>
                </a:cubicBezTo>
                <a:lnTo>
                  <a:pt x="1777856" y="3735977"/>
                </a:lnTo>
                <a:lnTo>
                  <a:pt x="1817045" y="3762102"/>
                </a:lnTo>
                <a:cubicBezTo>
                  <a:pt x="1848457" y="3809221"/>
                  <a:pt x="1867858" y="3843875"/>
                  <a:pt x="1921547" y="3879668"/>
                </a:cubicBezTo>
                <a:cubicBezTo>
                  <a:pt x="1934610" y="3888377"/>
                  <a:pt x="1948675" y="3895743"/>
                  <a:pt x="1960736" y="3905794"/>
                </a:cubicBezTo>
                <a:cubicBezTo>
                  <a:pt x="1974928" y="3917620"/>
                  <a:pt x="1988583" y="3930400"/>
                  <a:pt x="1999925" y="3944982"/>
                </a:cubicBezTo>
                <a:cubicBezTo>
                  <a:pt x="2019202" y="3969767"/>
                  <a:pt x="2026050" y="4005943"/>
                  <a:pt x="2052176" y="4023360"/>
                </a:cubicBezTo>
                <a:cubicBezTo>
                  <a:pt x="2078302" y="4040777"/>
                  <a:pt x="2100765" y="4065682"/>
                  <a:pt x="2130553" y="4075611"/>
                </a:cubicBezTo>
                <a:cubicBezTo>
                  <a:pt x="2156679" y="4084320"/>
                  <a:pt x="2186016" y="4086462"/>
                  <a:pt x="2208930" y="4101737"/>
                </a:cubicBezTo>
                <a:cubicBezTo>
                  <a:pt x="2221993" y="4110445"/>
                  <a:pt x="2233773" y="4121486"/>
                  <a:pt x="2248119" y="4127862"/>
                </a:cubicBezTo>
                <a:cubicBezTo>
                  <a:pt x="2273284" y="4139047"/>
                  <a:pt x="2300370" y="4145279"/>
                  <a:pt x="2326496" y="4153988"/>
                </a:cubicBezTo>
                <a:lnTo>
                  <a:pt x="2404873" y="4180114"/>
                </a:lnTo>
                <a:lnTo>
                  <a:pt x="2444062" y="4193177"/>
                </a:lnTo>
                <a:cubicBezTo>
                  <a:pt x="2457125" y="4197531"/>
                  <a:pt x="2469892" y="4202901"/>
                  <a:pt x="2483250" y="4206240"/>
                </a:cubicBezTo>
                <a:cubicBezTo>
                  <a:pt x="2500667" y="4210594"/>
                  <a:pt x="2518239" y="4214370"/>
                  <a:pt x="2535502" y="4219302"/>
                </a:cubicBezTo>
                <a:cubicBezTo>
                  <a:pt x="2548742" y="4223085"/>
                  <a:pt x="2561249" y="4229378"/>
                  <a:pt x="2574690" y="4232365"/>
                </a:cubicBezTo>
                <a:cubicBezTo>
                  <a:pt x="2600545" y="4238111"/>
                  <a:pt x="2627008" y="4240690"/>
                  <a:pt x="2653067" y="4245428"/>
                </a:cubicBezTo>
                <a:cubicBezTo>
                  <a:pt x="2674912" y="4249400"/>
                  <a:pt x="2696279" y="4256386"/>
                  <a:pt x="2718382" y="4258491"/>
                </a:cubicBezTo>
                <a:cubicBezTo>
                  <a:pt x="2787872" y="4265109"/>
                  <a:pt x="2857719" y="4267200"/>
                  <a:pt x="2927387" y="4271554"/>
                </a:cubicBezTo>
                <a:cubicBezTo>
                  <a:pt x="2940450" y="4275908"/>
                  <a:pt x="2956839" y="4274880"/>
                  <a:pt x="2966576" y="4284617"/>
                </a:cubicBezTo>
                <a:cubicBezTo>
                  <a:pt x="2988779" y="4306820"/>
                  <a:pt x="3018827" y="4362994"/>
                  <a:pt x="3018827" y="4362994"/>
                </a:cubicBezTo>
                <a:cubicBezTo>
                  <a:pt x="3014473" y="4389120"/>
                  <a:pt x="3020954" y="4419673"/>
                  <a:pt x="3005765" y="4441371"/>
                </a:cubicBezTo>
                <a:cubicBezTo>
                  <a:pt x="2987759" y="4467094"/>
                  <a:pt x="2953513" y="4476205"/>
                  <a:pt x="2927387" y="4493622"/>
                </a:cubicBezTo>
                <a:lnTo>
                  <a:pt x="2849010" y="4545874"/>
                </a:lnTo>
                <a:cubicBezTo>
                  <a:pt x="2835947" y="4554583"/>
                  <a:pt x="2824716" y="4567035"/>
                  <a:pt x="2809822" y="4572000"/>
                </a:cubicBezTo>
                <a:cubicBezTo>
                  <a:pt x="2783696" y="4580708"/>
                  <a:pt x="2754359" y="4582849"/>
                  <a:pt x="2731445" y="4598125"/>
                </a:cubicBezTo>
                <a:cubicBezTo>
                  <a:pt x="2680799" y="4631889"/>
                  <a:pt x="2707150" y="4619286"/>
                  <a:pt x="2653067" y="4637314"/>
                </a:cubicBezTo>
                <a:cubicBezTo>
                  <a:pt x="2640004" y="4646023"/>
                  <a:pt x="2627921" y="4656419"/>
                  <a:pt x="2613879" y="4663440"/>
                </a:cubicBezTo>
                <a:cubicBezTo>
                  <a:pt x="2505714" y="4717522"/>
                  <a:pt x="2647809" y="4627755"/>
                  <a:pt x="2535502" y="4702628"/>
                </a:cubicBezTo>
                <a:cubicBezTo>
                  <a:pt x="2487602" y="4774477"/>
                  <a:pt x="2535504" y="4713511"/>
                  <a:pt x="2470187" y="4767942"/>
                </a:cubicBezTo>
                <a:cubicBezTo>
                  <a:pt x="2455995" y="4779769"/>
                  <a:pt x="2447148" y="4798159"/>
                  <a:pt x="2430999" y="4807131"/>
                </a:cubicBezTo>
                <a:cubicBezTo>
                  <a:pt x="2406926" y="4820505"/>
                  <a:pt x="2378748" y="4824548"/>
                  <a:pt x="2352622" y="4833257"/>
                </a:cubicBezTo>
                <a:lnTo>
                  <a:pt x="2313433" y="4846320"/>
                </a:lnTo>
                <a:lnTo>
                  <a:pt x="2274245" y="4859382"/>
                </a:lnTo>
                <a:lnTo>
                  <a:pt x="2195867" y="4911634"/>
                </a:lnTo>
                <a:cubicBezTo>
                  <a:pt x="2182804" y="4920343"/>
                  <a:pt x="2171573" y="4932795"/>
                  <a:pt x="2156679" y="4937760"/>
                </a:cubicBezTo>
                <a:cubicBezTo>
                  <a:pt x="2130553" y="4946468"/>
                  <a:pt x="2101216" y="4948609"/>
                  <a:pt x="2078302" y="4963885"/>
                </a:cubicBezTo>
                <a:cubicBezTo>
                  <a:pt x="1980996" y="5028756"/>
                  <a:pt x="2100513" y="4945377"/>
                  <a:pt x="1999925" y="5029200"/>
                </a:cubicBezTo>
                <a:cubicBezTo>
                  <a:pt x="1987864" y="5039251"/>
                  <a:pt x="1973799" y="5046617"/>
                  <a:pt x="1960736" y="5055325"/>
                </a:cubicBezTo>
                <a:cubicBezTo>
                  <a:pt x="1935306" y="5131616"/>
                  <a:pt x="1967570" y="5061555"/>
                  <a:pt x="1908485" y="5120640"/>
                </a:cubicBezTo>
                <a:cubicBezTo>
                  <a:pt x="1897384" y="5131741"/>
                  <a:pt x="1894174" y="5149490"/>
                  <a:pt x="1882359" y="5159828"/>
                </a:cubicBezTo>
                <a:cubicBezTo>
                  <a:pt x="1827073" y="5208203"/>
                  <a:pt x="1818620" y="5207201"/>
                  <a:pt x="1764793" y="5225142"/>
                </a:cubicBezTo>
                <a:cubicBezTo>
                  <a:pt x="1708282" y="5309909"/>
                  <a:pt x="1777256" y="5225486"/>
                  <a:pt x="1686416" y="5277394"/>
                </a:cubicBezTo>
                <a:cubicBezTo>
                  <a:pt x="1670376" y="5286559"/>
                  <a:pt x="1661419" y="5304755"/>
                  <a:pt x="1647227" y="5316582"/>
                </a:cubicBezTo>
                <a:cubicBezTo>
                  <a:pt x="1635166" y="5326633"/>
                  <a:pt x="1620100" y="5332657"/>
                  <a:pt x="1608039" y="5342708"/>
                </a:cubicBezTo>
                <a:cubicBezTo>
                  <a:pt x="1507468" y="5426518"/>
                  <a:pt x="1626951" y="5343164"/>
                  <a:pt x="1529662" y="5408022"/>
                </a:cubicBezTo>
                <a:cubicBezTo>
                  <a:pt x="1520953" y="5421085"/>
                  <a:pt x="1513587" y="5435150"/>
                  <a:pt x="1503536" y="5447211"/>
                </a:cubicBezTo>
                <a:cubicBezTo>
                  <a:pt x="1474238" y="5482369"/>
                  <a:pt x="1456755" y="5483888"/>
                  <a:pt x="1438222" y="5525588"/>
                </a:cubicBezTo>
                <a:cubicBezTo>
                  <a:pt x="1427037" y="5550753"/>
                  <a:pt x="1412096" y="5603965"/>
                  <a:pt x="1412096" y="5603965"/>
                </a:cubicBezTo>
                <a:cubicBezTo>
                  <a:pt x="1407742" y="5638799"/>
                  <a:pt x="1401626" y="5673458"/>
                  <a:pt x="1399033" y="5708468"/>
                </a:cubicBezTo>
                <a:cubicBezTo>
                  <a:pt x="1392913" y="5791087"/>
                  <a:pt x="1393471" y="5874156"/>
                  <a:pt x="1385970" y="5956662"/>
                </a:cubicBezTo>
                <a:cubicBezTo>
                  <a:pt x="1384723" y="5970375"/>
                  <a:pt x="1379065" y="5983535"/>
                  <a:pt x="1372907" y="5995851"/>
                </a:cubicBezTo>
                <a:cubicBezTo>
                  <a:pt x="1365886" y="6009893"/>
                  <a:pt x="1346782" y="6035040"/>
                  <a:pt x="1346782" y="6035040"/>
                </a:cubicBezTo>
              </a:path>
            </a:pathLst>
          </a:cu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38100" contourW="635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429758" y="84406"/>
            <a:ext cx="74656" cy="815926"/>
          </a:xfrm>
          <a:custGeom>
            <a:avLst/>
            <a:gdLst>
              <a:gd name="connsiteX0" fmla="*/ 30894 w 74656"/>
              <a:gd name="connsiteY0" fmla="*/ 0 h 815926"/>
              <a:gd name="connsiteX1" fmla="*/ 59030 w 74656"/>
              <a:gd name="connsiteY1" fmla="*/ 140677 h 815926"/>
              <a:gd name="connsiteX2" fmla="*/ 30894 w 74656"/>
              <a:gd name="connsiteY2" fmla="*/ 590843 h 815926"/>
              <a:gd name="connsiteX3" fmla="*/ 16827 w 74656"/>
              <a:gd name="connsiteY3" fmla="*/ 703385 h 815926"/>
              <a:gd name="connsiteX4" fmla="*/ 2759 w 74656"/>
              <a:gd name="connsiteY4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" h="815926">
                <a:moveTo>
                  <a:pt x="30894" y="0"/>
                </a:moveTo>
                <a:cubicBezTo>
                  <a:pt x="48218" y="51972"/>
                  <a:pt x="59030" y="76018"/>
                  <a:pt x="59030" y="140677"/>
                </a:cubicBezTo>
                <a:cubicBezTo>
                  <a:pt x="59030" y="494863"/>
                  <a:pt x="74656" y="415800"/>
                  <a:pt x="30894" y="590843"/>
                </a:cubicBezTo>
                <a:cubicBezTo>
                  <a:pt x="26205" y="628357"/>
                  <a:pt x="22576" y="666019"/>
                  <a:pt x="16827" y="703385"/>
                </a:cubicBezTo>
                <a:cubicBezTo>
                  <a:pt x="0" y="812762"/>
                  <a:pt x="2759" y="734960"/>
                  <a:pt x="2759" y="815926"/>
                </a:cubicBezTo>
              </a:path>
            </a:pathLst>
          </a:cu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днотонный голубой - 62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857232"/>
            <a:ext cx="51435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Творческий путь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Наринэ Абгарян стала известна после публикации автобиографической книги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«Манюня» (2010).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2011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 вышла вторая часть историй 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Манюне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«Манюня пишет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фантастиЫскЫй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роман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2012 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 выпущена третья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залючительная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часть 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Манюне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«Манюня, юбилей Ба и прочие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треволния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Дальше жить&quot;. Фоторепортаж с презентации новой книги Наринэ Абгарян —  Армянский музей Москвы и культуры наций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33846" r="38188"/>
          <a:stretch>
            <a:fillRect/>
          </a:stretch>
        </p:blipFill>
        <p:spPr bwMode="auto">
          <a:xfrm>
            <a:off x="0" y="0"/>
            <a:ext cx="2928926" cy="68580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-357198" y="3429000"/>
            <a:ext cx="6858000" cy="1588"/>
          </a:xfrm>
          <a:prstGeom prst="line">
            <a:avLst/>
          </a:prstGeom>
          <a:ln w="317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Узнаем кто такой технический писатель: обязанности, обучение и особенности  профессии"/>
          <p:cNvPicPr>
            <a:picLocks noChangeAspect="1" noChangeArrowheads="1"/>
          </p:cNvPicPr>
          <p:nvPr/>
        </p:nvPicPr>
        <p:blipFill>
          <a:blip r:embed="rId2"/>
          <a:srcRect r="118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0" y="-3064688"/>
            <a:ext cx="6500826" cy="9922688"/>
          </a:xfrm>
          <a:prstGeom prst="rtTriangle">
            <a:avLst/>
          </a:prstGeom>
          <a:solidFill>
            <a:schemeClr val="accent5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14546" y="4429132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создания книги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Манюня читать полностью – книга Наринэ Абгарян онлайн"/>
          <p:cNvPicPr>
            <a:picLocks noChangeAspect="1" noChangeArrowheads="1"/>
          </p:cNvPicPr>
          <p:nvPr/>
        </p:nvPicPr>
        <p:blipFill>
          <a:blip r:embed="rId3"/>
          <a:srcRect r="-1" b="-1"/>
          <a:stretch>
            <a:fillRect/>
          </a:stretch>
        </p:blipFill>
        <p:spPr bwMode="auto">
          <a:xfrm>
            <a:off x="2928926" y="1428736"/>
            <a:ext cx="3010601" cy="2634276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днотонный голубой - 62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357430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книга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детстве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советское время, в небольшом провинциальном армянском городке, где все знают про всех все. В нем большая армянская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которой четыре дочери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Абгарян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соседствует с еврейкой бабушкой и ее внучкой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Манюней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Написанная с редкой детской непосредственностью и юмором.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Секрет очарования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этой книги прост: в этих страницах много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солнца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Эта добрая и смешная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книжка способна объединить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несколько поколений.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14546" y="1857364"/>
            <a:ext cx="4857784" cy="1588"/>
          </a:xfrm>
          <a:prstGeom prst="line">
            <a:avLst/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285984" y="5000636"/>
            <a:ext cx="4857784" cy="1588"/>
          </a:xfrm>
          <a:prstGeom prst="line">
            <a:avLst/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86182" y="928670"/>
            <a:ext cx="1305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книге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днотонный голубой - 62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857232"/>
            <a:ext cx="31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Краткое содержание.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143116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 книги разворачивается в 80-е годы прошлого века. В центре книги жизнь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двух семей: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Абгарян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Их жизнь однозначно нельзя назвать спокойной  благодаря их подрастающим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«всеминтересующимися»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детишками.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Непоседливые девчонки каждый день находят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приключения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всевозможные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части тела.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этом предчувствую неизбежное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наказание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родителей, хитростью стараются его избежать, попадая из-за этого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водоворот очередных передряг.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14546" y="1857364"/>
            <a:ext cx="4857784" cy="1588"/>
          </a:xfrm>
          <a:prstGeom prst="line">
            <a:avLst/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85984" y="5000636"/>
            <a:ext cx="4857784" cy="1588"/>
          </a:xfrm>
          <a:prstGeom prst="line">
            <a:avLst/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рофессия писатель | Описание - сочинение о профессии | Моя будущая  профессия писатель и почему я выбрал данную профессию?"/>
          <p:cNvPicPr>
            <a:picLocks noChangeAspect="1" noChangeArrowheads="1"/>
          </p:cNvPicPr>
          <p:nvPr/>
        </p:nvPicPr>
        <p:blipFill>
          <a:blip r:embed="rId2"/>
          <a:srcRect l="2780" r="83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0" y="-3071858"/>
            <a:ext cx="6215074" cy="9929858"/>
          </a:xfrm>
          <a:prstGeom prst="rtTriangle">
            <a:avLst/>
          </a:prstGeom>
          <a:solidFill>
            <a:schemeClr val="accent5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AutoShape 4" descr="Манюня — Наринэ Абгаря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Манюня — Наринэ Абгаря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Манюня — Наринэ Абгаря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 descr="Манюня“ Наринэ Абгарян - книга со вкусом детства"/>
          <p:cNvPicPr>
            <a:picLocks noChangeAspect="1" noChangeArrowheads="1"/>
          </p:cNvPicPr>
          <p:nvPr/>
        </p:nvPicPr>
        <p:blipFill>
          <a:blip r:embed="rId3"/>
          <a:srcRect l="10754" t="18033" r="5364" b="26230"/>
          <a:stretch>
            <a:fillRect/>
          </a:stretch>
        </p:blipFill>
        <p:spPr bwMode="auto">
          <a:xfrm>
            <a:off x="3071802" y="1428736"/>
            <a:ext cx="3071834" cy="2678009"/>
          </a:xfrm>
          <a:prstGeom prst="ellipse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28860" y="4286256"/>
            <a:ext cx="449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Книга, которая изменила меня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днотонный голубой - 62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428604"/>
            <a:ext cx="265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прочтения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Манюня“ Наринэ Абгарян - книга со вкусом детства"/>
          <p:cNvPicPr>
            <a:picLocks noChangeAspect="1" noChangeArrowheads="1"/>
          </p:cNvPicPr>
          <p:nvPr/>
        </p:nvPicPr>
        <p:blipFill>
          <a:blip r:embed="rId3"/>
          <a:srcRect l="15689" r="11157"/>
          <a:stretch>
            <a:fillRect/>
          </a:stretch>
        </p:blipFill>
        <p:spPr bwMode="auto">
          <a:xfrm>
            <a:off x="357158" y="1214422"/>
            <a:ext cx="2786082" cy="5143536"/>
          </a:xfrm>
          <a:prstGeom prst="roundRect">
            <a:avLst/>
          </a:prstGeom>
          <a:noFill/>
        </p:spPr>
      </p:pic>
      <p:pic>
        <p:nvPicPr>
          <p:cNvPr id="29700" name="Picture 4" descr="Манюня читать полностью – книга Наринэ Абгарян онлай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142984"/>
            <a:ext cx="2515304" cy="2428892"/>
          </a:xfrm>
          <a:prstGeom prst="roundRect">
            <a:avLst/>
          </a:prstGeom>
          <a:noFill/>
        </p:spPr>
      </p:pic>
      <p:pic>
        <p:nvPicPr>
          <p:cNvPr id="29702" name="Picture 6" descr="Иллюстрация 1 из 61 для Манюня - Наринэ Абгарян | Лабиринт - книги.  Источник: Лабиринт"/>
          <p:cNvPicPr>
            <a:picLocks noChangeAspect="1" noChangeArrowheads="1"/>
          </p:cNvPicPr>
          <p:nvPr/>
        </p:nvPicPr>
        <p:blipFill>
          <a:blip r:embed="rId5" cstate="print"/>
          <a:srcRect l="2336" t="30804" r="8924" b="3965"/>
          <a:stretch>
            <a:fillRect/>
          </a:stretch>
        </p:blipFill>
        <p:spPr bwMode="auto">
          <a:xfrm>
            <a:off x="6072198" y="3714752"/>
            <a:ext cx="2786082" cy="2722164"/>
          </a:xfrm>
          <a:prstGeom prst="round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929322" y="1142984"/>
            <a:ext cx="3071834" cy="24288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Прочитав книгу, я поняла, что за каждым веселым малышом стоит авторитетный взрослый, наставляющий и направляющий его по жизненному пути. Взрослом этому нужно доверять!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6116" y="3786190"/>
            <a:ext cx="2643206" cy="26432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читаешь книгу, полностью погружаешься в череду невероятных приключений, благодаря которым в очередной раз учишься чему-то новому.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днотонный голубой - 62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714356"/>
            <a:ext cx="4548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 чем заставляет задуматься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214554"/>
            <a:ext cx="7429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Роман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заставляет глубоко задуматься над тем, что на самом деле представляет собой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гуманный поступок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Этот урок под названием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«чудеса гуманизма»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 преподаст Роза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Иеосифовна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бабушка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Манюни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прозвищу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первый взгляд может показаться, что данная книга-набор забавных детских проказ и нелепых ситуаций, в которые попадали героини. Но на самом деле вся ценность данного романа заложена в том, чтобы показать нам детям, да и взрослым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истинную цену дружбы и любви.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14546" y="1857364"/>
            <a:ext cx="4857784" cy="1588"/>
          </a:xfrm>
          <a:prstGeom prst="line">
            <a:avLst/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85984" y="5429264"/>
            <a:ext cx="4857784" cy="1588"/>
          </a:xfrm>
          <a:prstGeom prst="line">
            <a:avLst/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днотонный голубой - 62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785926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же можно узнать, что не всякий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взрослый-образец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гуманности и нравственного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идеала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злость и ревность иногда забирают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человеческое из человека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Читая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Манюню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обдумываешь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поступки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Наринэ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Манюни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размышляешь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том, что такое ответственность, как отвечать за собственные действия, конечно же,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задумываешься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 уважении к чужому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14546" y="1571612"/>
            <a:ext cx="4857784" cy="1588"/>
          </a:xfrm>
          <a:prstGeom prst="line">
            <a:avLst/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500298" y="5072074"/>
            <a:ext cx="4857784" cy="1588"/>
          </a:xfrm>
          <a:prstGeom prst="line">
            <a:avLst/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днотонный голубой - 62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642918"/>
            <a:ext cx="4061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Рекомендация к прочтению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857364"/>
            <a:ext cx="3571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думаю что этот роман будет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интересен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только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взрослым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удивительна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еще и тем, что сегодня трудно найти детскую, подростковую, отечественную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был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бы-одновременно-обаятельной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умной, озорной, доброй, интересной и родителям  и детям.</a:t>
            </a:r>
          </a:p>
        </p:txBody>
      </p:sp>
      <p:pic>
        <p:nvPicPr>
          <p:cNvPr id="31746" name="Picture 2" descr="Абгарян, Наринэ Юрьевна — Википедия"/>
          <p:cNvPicPr>
            <a:picLocks noChangeAspect="1" noChangeArrowheads="1"/>
          </p:cNvPicPr>
          <p:nvPr/>
        </p:nvPicPr>
        <p:blipFill>
          <a:blip r:embed="rId3"/>
          <a:srcRect t="4753" b="8103"/>
          <a:stretch>
            <a:fillRect/>
          </a:stretch>
        </p:blipFill>
        <p:spPr bwMode="auto">
          <a:xfrm>
            <a:off x="6000760" y="1142984"/>
            <a:ext cx="3000364" cy="3929090"/>
          </a:xfrm>
          <a:prstGeom prst="round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929058" y="2928934"/>
            <a:ext cx="2857520" cy="37147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»-моя книга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Я там много чего понаписала. Она адресована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взрослым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которые не разучились смеяться. И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, которые хотят знать, какое у их родителей было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детство.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Прочтите и вздрогните дети. Ибо ваши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родители_героические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люди. Они сумели без компьютерных игр и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WiFi</a:t>
            </a:r>
            <a:r>
              <a:rPr lang="en-US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вырасти</a:t>
            </a:r>
            <a:r>
              <a:rPr lang="en-US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настоящих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человеков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Что означают рисунки, которые мы неосознанно рисуем?"/>
          <p:cNvPicPr>
            <a:picLocks noChangeAspect="1" noChangeArrowheads="1"/>
          </p:cNvPicPr>
          <p:nvPr/>
        </p:nvPicPr>
        <p:blipFill>
          <a:blip r:embed="rId2"/>
          <a:srcRect l="3373" r="10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0" y="-2071726"/>
            <a:ext cx="6429388" cy="8929726"/>
          </a:xfrm>
          <a:prstGeom prst="rt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20" name="Picture 4" descr="Сериал &quot;Манюня&quot; 2 сезон 2022: все серии 1, 2, 3, 4 подряд. Просмотр на Okko  в хорошем качестве, содержание, сюжет, актеры, трейлер | Общество | Андрей,  14 декабря 2022"/>
          <p:cNvPicPr>
            <a:picLocks noChangeAspect="1" noChangeArrowheads="1"/>
          </p:cNvPicPr>
          <p:nvPr/>
        </p:nvPicPr>
        <p:blipFill>
          <a:blip r:embed="rId3"/>
          <a:srcRect l="5241" t="35185" r="5667" b="1852"/>
          <a:stretch>
            <a:fillRect/>
          </a:stretch>
        </p:blipFill>
        <p:spPr bwMode="auto">
          <a:xfrm>
            <a:off x="3214678" y="1643050"/>
            <a:ext cx="2571768" cy="2571768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4429132"/>
            <a:ext cx="305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7429488" y="4214818"/>
            <a:ext cx="3429024" cy="2414574"/>
          </a:xfrm>
          <a:prstGeom prst="cloud">
            <a:avLst/>
          </a:prstGeom>
          <a:solidFill>
            <a:schemeClr val="accent5">
              <a:lumMod val="75000"/>
              <a:alpha val="14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 rot="10800000">
            <a:off x="2428860" y="4714884"/>
            <a:ext cx="2500330" cy="1700218"/>
          </a:xfrm>
          <a:prstGeom prst="cloud">
            <a:avLst/>
          </a:prstGeom>
          <a:solidFill>
            <a:schemeClr val="accent5">
              <a:lumMod val="75000"/>
              <a:alpha val="1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0" y="1142984"/>
            <a:ext cx="2786082" cy="1271590"/>
          </a:xfrm>
          <a:prstGeom prst="cloud">
            <a:avLst/>
          </a:prstGeom>
          <a:solidFill>
            <a:schemeClr val="accent5">
              <a:lumMod val="75000"/>
              <a:alpha val="1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Манюня, Наринэ Абгарян – скачать книгу fb2, epub, pdf на ЛитР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643338" cy="472201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714348" y="57148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ПЕРВОЕ ВПЕЧАТЛЕНИЕ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43438" y="1785926"/>
            <a:ext cx="3929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Я нашла книгу случайно на полке книжного магазина. Она сразу </a:t>
            </a:r>
            <a:r>
              <a:rPr lang="ru-RU" sz="2000" b="1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привлекла</a:t>
            </a:r>
            <a:r>
              <a:rPr lang="ru-RU" sz="20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меня своим дизайном и названием. </a:t>
            </a:r>
          </a:p>
          <a:p>
            <a:endParaRPr lang="ru-RU" sz="2000" dirty="0" smtClean="0"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Книга меня </a:t>
            </a:r>
            <a:r>
              <a:rPr lang="ru-RU" sz="2000" b="1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удивила </a:t>
            </a:r>
            <a:r>
              <a:rPr lang="ru-RU" sz="2000" b="1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с первых глав.</a:t>
            </a:r>
            <a:r>
              <a:rPr lang="ru-RU" sz="2000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Просто потрясающий, легкий, ностальгический </a:t>
            </a:r>
            <a:r>
              <a:rPr lang="ru-RU" sz="2000" b="1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сюжет.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днотонный голубой - 62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571480"/>
            <a:ext cx="50720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прочтения книги, я знала о выходе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экранизации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этого произведения и сразу же принялась за просмотр. Меня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заинтересовала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идея, почему бы не привлечь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молодёжь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прочитать произведение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через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Поэтому я создала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альбом с иллюстрациями по экранизации книги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Наринэ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Абгарян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рисунок относится к одной из серий, которых всего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обратной стороне каждой иллюстрации расположена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краткая информация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составленная по следующему плану: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Название серий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событий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герои серии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 (по плану)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Авторский вывод (важные цитаты из произведения)</a:t>
            </a:r>
          </a:p>
        </p:txBody>
      </p:sp>
      <p:pic>
        <p:nvPicPr>
          <p:cNvPr id="35842" name="Picture 2" descr="Манюня (2021, сериал, 3 сезона) — Кинопои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346639" cy="4735495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днотонный голубой - 62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1142984"/>
            <a:ext cx="36433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проверки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альбома мы посетили учащихся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7А класса Гимназии имени А. Грина.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Продемонстрировали им альбом, пытаясь привлечь к чтению книги через ее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экранизацию.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интересом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слушали и интересовались, где можно посмотреть этот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сериал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в каких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библиотеках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можно найти книгу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928794" y="3357562"/>
            <a:ext cx="4572032" cy="158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5852" y="1000108"/>
            <a:ext cx="26432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dirty="0" smtClean="0"/>
              <a:t>Для чего нужен альбом?</a:t>
            </a:r>
            <a:endParaRPr lang="ru-RU" sz="6000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Сериал «Манюня» (2021) – дата выхода серий, актеры, трейлер, кадры"/>
          <p:cNvPicPr>
            <a:picLocks noChangeAspect="1" noChangeArrowheads="1"/>
          </p:cNvPicPr>
          <p:nvPr/>
        </p:nvPicPr>
        <p:blipFill>
          <a:blip r:embed="rId2"/>
          <a:srcRect l="7877" r="1712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0" y="-2857544"/>
            <a:ext cx="6072198" cy="9715544"/>
          </a:xfrm>
          <a:prstGeom prst="rtTriangle">
            <a:avLst/>
          </a:prstGeom>
          <a:solidFill>
            <a:schemeClr val="accent5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00430" y="4429132"/>
            <a:ext cx="187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🔥Сериал будет состоять из 10 серий и выйдет в конце 2021 го"/>
          <p:cNvPicPr>
            <a:picLocks noChangeAspect="1" noChangeArrowheads="1"/>
          </p:cNvPicPr>
          <p:nvPr/>
        </p:nvPicPr>
        <p:blipFill>
          <a:blip r:embed="rId3"/>
          <a:srcRect l="27262" t="6819" r="13670"/>
          <a:stretch>
            <a:fillRect/>
          </a:stretch>
        </p:blipFill>
        <p:spPr bwMode="auto">
          <a:xfrm>
            <a:off x="3143240" y="1571612"/>
            <a:ext cx="2582243" cy="2714644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днотонный голубой - 62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По рецепту тети Фаи»: Наринэ Абгарян раскрыла, как снимают сериал «Манюня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3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Лето в лагере: известна дата премьеры второго сезона сериала «Манюня» | TV  M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14" y="0"/>
            <a:ext cx="419098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Манюню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я прочитала недавно,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впечатления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Манюни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останутся со мной навсегда. Добро, теплота отношений, надежда, юмор-все это есть в книге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928934"/>
            <a:ext cx="29289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помогла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мне увидеть своих маму и папу маленькими. Возможно, и мои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сверстники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смогут больше узнать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даже в чем-то лучше понять их, прочитав этот замечательный юмористический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роман.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2928934"/>
            <a:ext cx="25003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Итогом моего проекта стал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альбом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иллюстрациями к данному произведению. Данный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скетчбук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можно использовать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литературы для привлечения ребят 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чтению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Манюни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285860"/>
            <a:ext cx="530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571744"/>
            <a:ext cx="7929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Абгарян</a:t>
            </a:r>
            <a:r>
              <a:rPr lang="ru-RU" dirty="0" smtClean="0"/>
              <a:t> Н.Ю. </a:t>
            </a:r>
            <a:r>
              <a:rPr lang="ru-RU" dirty="0" err="1" smtClean="0"/>
              <a:t>Манюня</a:t>
            </a:r>
            <a:r>
              <a:rPr lang="ru-RU" dirty="0" smtClean="0"/>
              <a:t>. Все приключения </a:t>
            </a:r>
            <a:r>
              <a:rPr lang="ru-RU" dirty="0" err="1" smtClean="0"/>
              <a:t>Манюни</a:t>
            </a:r>
            <a:r>
              <a:rPr lang="ru-RU" dirty="0" smtClean="0"/>
              <a:t>, смешные и невероятные. М., Издательство АСТ 2010.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Абгарян</a:t>
            </a:r>
            <a:r>
              <a:rPr lang="ru-RU" dirty="0" smtClean="0"/>
              <a:t> Н.Ю. </a:t>
            </a:r>
            <a:r>
              <a:rPr lang="ru-RU" dirty="0" err="1" smtClean="0"/>
              <a:t>Манюня</a:t>
            </a:r>
            <a:r>
              <a:rPr lang="ru-RU" dirty="0" smtClean="0"/>
              <a:t> пишет </a:t>
            </a:r>
            <a:r>
              <a:rPr lang="ru-RU" dirty="0" err="1" smtClean="0"/>
              <a:t>фантастичЫскЫй</a:t>
            </a:r>
            <a:r>
              <a:rPr lang="ru-RU" dirty="0" smtClean="0"/>
              <a:t> роман. М., Издательство АСТ 2011.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Абгарян</a:t>
            </a:r>
            <a:r>
              <a:rPr lang="ru-RU" dirty="0" smtClean="0"/>
              <a:t> Н.Ю. </a:t>
            </a:r>
            <a:r>
              <a:rPr lang="ru-RU" dirty="0" err="1" smtClean="0"/>
              <a:t>Манюня</a:t>
            </a:r>
            <a:r>
              <a:rPr lang="ru-RU" dirty="0" smtClean="0"/>
              <a:t>, юбилей Ба и прочие треволнения. М, Издательство АСТ 2012.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 rot="10800000">
            <a:off x="7572396" y="500042"/>
            <a:ext cx="2857520" cy="1485904"/>
          </a:xfrm>
          <a:prstGeom prst="cloud">
            <a:avLst/>
          </a:prstGeom>
          <a:solidFill>
            <a:schemeClr val="accent5">
              <a:lumMod val="75000"/>
              <a:alpha val="1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 rot="10800000">
            <a:off x="-642974" y="4714884"/>
            <a:ext cx="2500330" cy="1700218"/>
          </a:xfrm>
          <a:prstGeom prst="cloud">
            <a:avLst/>
          </a:prstGeom>
          <a:solidFill>
            <a:schemeClr val="accent5">
              <a:lumMod val="75000"/>
              <a:alpha val="1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 rot="10800000">
            <a:off x="4714876" y="4857760"/>
            <a:ext cx="3786214" cy="2857520"/>
          </a:xfrm>
          <a:prstGeom prst="cloud">
            <a:avLst/>
          </a:prstGeom>
          <a:solidFill>
            <a:schemeClr val="accent5">
              <a:lumMod val="75000"/>
              <a:alpha val="1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Манюня читать полностью – книга Наринэ Абгарян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928670"/>
            <a:ext cx="3524093" cy="3071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435769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Улочки старого города - 7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0" y="-2071726"/>
            <a:ext cx="7072330" cy="8929726"/>
          </a:xfrm>
          <a:prstGeom prst="rtTriangle">
            <a:avLst/>
          </a:prstGeom>
          <a:solidFill>
            <a:schemeClr val="accent5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357430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В 2021 году 23 сентября вышел сериал , состоящий из 10 серий, который </a:t>
            </a:r>
            <a:r>
              <a:rPr lang="ru-RU" b="1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заставил посмотреть на книгу другими глазами.</a:t>
            </a:r>
            <a:endParaRPr lang="ru-RU" b="1" dirty="0"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2428868"/>
            <a:ext cx="2071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2021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Сериал «</a:t>
            </a:r>
            <a:r>
              <a:rPr lang="ru-RU" sz="2800" b="1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Манюня</a:t>
            </a:r>
            <a:r>
              <a:rPr lang="ru-RU" sz="2800" b="1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34" name="Picture 10" descr="Сериал «Манюня» (2021) – дата выхода серий, актеры, трейлер, кадры"/>
          <p:cNvPicPr>
            <a:picLocks noChangeAspect="1" noChangeArrowheads="1"/>
          </p:cNvPicPr>
          <p:nvPr/>
        </p:nvPicPr>
        <p:blipFill>
          <a:blip r:embed="rId3" cstate="print"/>
          <a:srcRect l="16418" r="17911"/>
          <a:stretch>
            <a:fillRect/>
          </a:stretch>
        </p:blipFill>
        <p:spPr bwMode="auto">
          <a:xfrm>
            <a:off x="2928926" y="1643050"/>
            <a:ext cx="3669757" cy="3143272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s://sun9-87.userapi.com/impg/WD5uUM-W1JWrCv1W84v4Oufo-CVJf-1l_J7W1w/0erXScjOGE8.jpg?size=1280x997&amp;quality=95&amp;sign=849374ba9fad51e530e90f63ae94d63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62422"/>
            <a:ext cx="9144001" cy="7120422"/>
          </a:xfrm>
          <a:prstGeom prst="rect">
            <a:avLst/>
          </a:prstGeom>
          <a:noFill/>
        </p:spPr>
      </p:pic>
      <p:pic>
        <p:nvPicPr>
          <p:cNvPr id="16400" name="Picture 16" descr="снежные горы пнг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/>
          <a:srcRect t="22670"/>
          <a:stretch>
            <a:fillRect/>
          </a:stretch>
        </p:blipFill>
        <p:spPr bwMode="auto">
          <a:xfrm>
            <a:off x="0" y="6143644"/>
            <a:ext cx="9144000" cy="1462086"/>
          </a:xfrm>
          <a:prstGeom prst="rect">
            <a:avLst/>
          </a:prstGeom>
          <a:noFill/>
        </p:spPr>
      </p:pic>
      <p:sp>
        <p:nvSpPr>
          <p:cNvPr id="16392" name="AutoShape 8" descr="Пап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4429132"/>
            <a:ext cx="25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Востребованная автобиографическая литература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4429132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Привлечь внимание подростков к творчеству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Н.Ю.Абгарян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 частности к автобиографической трилогии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1486" y="4500570"/>
            <a:ext cx="2802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Современная литература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0"/>
            <a:ext cx="4214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Моя исследовательская работа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2071670" y="2071678"/>
            <a:ext cx="1928826" cy="1500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4107653" y="2964653"/>
            <a:ext cx="1143008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143504" y="2071678"/>
            <a:ext cx="2059445" cy="17022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571868" y="1714488"/>
            <a:ext cx="571504" cy="571504"/>
          </a:xfrm>
          <a:prstGeom prst="ellipse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357686" y="2143116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000628" y="1785926"/>
            <a:ext cx="571504" cy="57150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лако 32"/>
          <p:cNvSpPr/>
          <p:nvPr/>
        </p:nvSpPr>
        <p:spPr>
          <a:xfrm>
            <a:off x="1000100" y="3214686"/>
            <a:ext cx="1643074" cy="1285884"/>
          </a:xfrm>
          <a:prstGeom prst="cloud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/>
          <p:cNvSpPr/>
          <p:nvPr/>
        </p:nvSpPr>
        <p:spPr>
          <a:xfrm>
            <a:off x="3929058" y="3286124"/>
            <a:ext cx="1428760" cy="1214446"/>
          </a:xfrm>
          <a:prstGeom prst="cloud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/>
          <p:cNvSpPr/>
          <p:nvPr/>
        </p:nvSpPr>
        <p:spPr>
          <a:xfrm flipH="1">
            <a:off x="6572264" y="3214686"/>
            <a:ext cx="1714512" cy="1285884"/>
          </a:xfrm>
          <a:prstGeom prst="cloud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2142314" y="5572140"/>
            <a:ext cx="1715306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5429256" y="5572140"/>
            <a:ext cx="1715306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AutoShape 12" descr="Снежные горы Снежные горы - горная: стоковая иллюстрация, 277830266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Снежные горы Снежные горы - горная: стоковая иллюстрация, 277830266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69.userapi.com/impg/98HmMjul1E2WdP6878KAJ_3Bggm90Tm3A9Dyzg/yYe-8IiZrc8.jpg?size=1280x997&amp;quality=95&amp;sign=74def37fce14adf73926382f973f4034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500306"/>
            <a:ext cx="3286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Автобиографическая трилогия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Н.Ю.Абгарян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2500306"/>
            <a:ext cx="3929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можем предположить, что знакомство с новым молодым писателем и экранизацией её произведения привлечет моих сверстников к чтению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428728" y="1071546"/>
            <a:ext cx="1643074" cy="1285884"/>
          </a:xfrm>
          <a:prstGeom prst="cloud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 flipH="1">
            <a:off x="6000760" y="1071546"/>
            <a:ext cx="1714512" cy="1285884"/>
          </a:xfrm>
          <a:prstGeom prst="cloud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215340" y="3213892"/>
            <a:ext cx="457203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снежные горы пнг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/>
          <a:srcRect b="8370"/>
          <a:stretch>
            <a:fillRect/>
          </a:stretch>
        </p:blipFill>
        <p:spPr bwMode="auto">
          <a:xfrm>
            <a:off x="142844" y="5643578"/>
            <a:ext cx="900115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однотонный голубой - 62 фото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4316" y="357166"/>
            <a:ext cx="84296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соответствии с целью, объектом, предметом исследования мы поставили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следующие задачи: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биографию и творческий путь 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Ю.Абгарян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историю создания автобиографической трилогии.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Составить альбом с иллюстрациями по произведению.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Книга: &quot;Манюня&quot; - Наринэ Абгарян. Купить книгу, читать рецензии | ISBN  978-5-17-149706-4 | Лабири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786058"/>
            <a:ext cx="2500330" cy="3278669"/>
          </a:xfrm>
          <a:prstGeom prst="roundRect">
            <a:avLst/>
          </a:prstGeom>
          <a:noFill/>
          <a:ln w="63500">
            <a:noFill/>
          </a:ln>
        </p:spPr>
      </p:pic>
      <p:pic>
        <p:nvPicPr>
          <p:cNvPr id="1034" name="Picture 10" descr="Манюня“ Наринэ Абгарян - книга со вкусом детст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714620"/>
            <a:ext cx="2502799" cy="3324231"/>
          </a:xfrm>
          <a:prstGeom prst="roundRect">
            <a:avLst/>
          </a:prstGeom>
          <a:noFill/>
          <a:ln w="63500">
            <a:noFill/>
          </a:ln>
        </p:spPr>
      </p:pic>
      <p:pic>
        <p:nvPicPr>
          <p:cNvPr id="1036" name="Picture 12" descr="Нарине Абгарян отдала гонорар за «Манюню» на благотворительность —  Армянский музей Москвы и культуры наций"/>
          <p:cNvPicPr>
            <a:picLocks noChangeAspect="1" noChangeArrowheads="1"/>
          </p:cNvPicPr>
          <p:nvPr/>
        </p:nvPicPr>
        <p:blipFill>
          <a:blip r:embed="rId6">
            <a:lum bright="-10000" contrast="-10000"/>
          </a:blip>
          <a:srcRect l="24232" r="8948"/>
          <a:stretch>
            <a:fillRect/>
          </a:stretch>
        </p:blipFill>
        <p:spPr bwMode="auto">
          <a:xfrm>
            <a:off x="3143240" y="2786058"/>
            <a:ext cx="2571768" cy="3306558"/>
          </a:xfrm>
          <a:prstGeom prst="roundRect">
            <a:avLst/>
          </a:prstGeom>
          <a:noFill/>
          <a:ln w="63500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 rot="10800000">
            <a:off x="-857288" y="285728"/>
            <a:ext cx="3143272" cy="1557342"/>
          </a:xfrm>
          <a:prstGeom prst="cloud">
            <a:avLst/>
          </a:prstGeom>
          <a:solidFill>
            <a:schemeClr val="accent5">
              <a:lumMod val="75000"/>
              <a:alpha val="1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 rot="10800000">
            <a:off x="7358082" y="3643314"/>
            <a:ext cx="2500330" cy="1700218"/>
          </a:xfrm>
          <a:prstGeom prst="cloud">
            <a:avLst/>
          </a:prstGeom>
          <a:solidFill>
            <a:schemeClr val="accent5">
              <a:lumMod val="75000"/>
              <a:alpha val="1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1472" y="1857364"/>
            <a:ext cx="8286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состоит в том, чтобы привлечь внимание подростков к творчеству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Н.Ю.Абгарян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в частности к автобиографической трилогии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через альбом с иллюстрациями.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Продукт: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альбом с иллюстрациями по экранизации книги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Наринэ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Абгарян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снежные горы пнг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2"/>
          <a:srcRect b="8370"/>
          <a:stretch>
            <a:fillRect/>
          </a:stretch>
        </p:blipFill>
        <p:spPr bwMode="auto">
          <a:xfrm>
            <a:off x="142844" y="5500702"/>
            <a:ext cx="900115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зимний уютный состав. тёплый платок и чашка кофе на деревянном фоне  Стоковое Изображение - изображение насчитывающей праздник, серо: 231375665"/>
          <p:cNvPicPr>
            <a:picLocks noChangeAspect="1" noChangeArrowheads="1"/>
          </p:cNvPicPr>
          <p:nvPr/>
        </p:nvPicPr>
        <p:blipFill>
          <a:blip r:embed="rId2"/>
          <a:srcRect l="2128" r="7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0" y="-3643362"/>
            <a:ext cx="5786446" cy="10501362"/>
          </a:xfrm>
          <a:prstGeom prst="rtTriangle">
            <a:avLst/>
          </a:prstGeom>
          <a:solidFill>
            <a:schemeClr val="accent5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8" name="Picture 4" descr="Первую книжку, которую прочитала самостоятельно, я выкинула в сортир» |  Папмамбу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14422"/>
            <a:ext cx="3500462" cy="2696275"/>
          </a:xfrm>
          <a:prstGeom prst="flowChartConnector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4000504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Биография автора книги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Манюня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Наринэ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Абгарян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Пишет в жанре: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современная российская проза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днотонный голубой - 62 фото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Автор: Абгарян Наринэ Юрьевна | новинки 2023 | книжный интернет-магазин 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66"/>
            <a:ext cx="2888705" cy="3071834"/>
          </a:xfrm>
          <a:prstGeom prst="roundRect">
            <a:avLst/>
          </a:prstGeom>
          <a:noFill/>
        </p:spPr>
      </p:pic>
      <p:pic>
        <p:nvPicPr>
          <p:cNvPr id="1030" name="Picture 6" descr="Наринэ Абгаря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714752"/>
            <a:ext cx="2786050" cy="2563166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3714752"/>
            <a:ext cx="60007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Наринэ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Юрьевна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Абгарян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Родилась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января 1971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городе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-русская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писательница армянского происхождения,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блогер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Окончила Ереванский государственный лингвистический университет им. В.Я.Брюсова, с 1993 года живет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Москве.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детстве мечтала стать продавцом мороженого. Выучилась на филолога, потом на бухгалтера, а в итоге проснулась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писатем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Кем стать: Техническим писателем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4214810" y="357166"/>
            <a:ext cx="4714908" cy="3048022"/>
          </a:xfrm>
          <a:prstGeom prst="round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-1107321" y="1893083"/>
            <a:ext cx="3071834" cy="1588"/>
          </a:xfrm>
          <a:prstGeom prst="line">
            <a:avLst/>
          </a:prstGeom>
          <a:ln w="1016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1096</Words>
  <Application>Microsoft Office PowerPoint</Application>
  <PresentationFormat>Экран (4:3)</PresentationFormat>
  <Paragraphs>91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Моё открытие современного писателя   Н. Ю. Абгарян автобиографическая трилогия «Манюня»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145</cp:revision>
  <dcterms:created xsi:type="dcterms:W3CDTF">2023-01-20T16:32:28Z</dcterms:created>
  <dcterms:modified xsi:type="dcterms:W3CDTF">2023-01-26T19:09:47Z</dcterms:modified>
</cp:coreProperties>
</file>